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6" r:id="rId5"/>
    <p:sldId id="267" r:id="rId6"/>
  </p:sldIdLst>
  <p:sldSz cx="7200900" cy="10333038"/>
  <p:notesSz cx="6807200" cy="9939338"/>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44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66FF"/>
    <a:srgbClr val="FFA9FF"/>
    <a:srgbClr val="FF00FF"/>
    <a:srgbClr val="FFCCFF"/>
    <a:srgbClr val="0070C0"/>
    <a:srgbClr val="FFDCFF"/>
    <a:srgbClr val="D2FFD2"/>
    <a:srgbClr val="D2DCE6"/>
    <a:srgbClr val="C8E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44" autoAdjust="0"/>
    <p:restoredTop sz="96067" autoAdjust="0"/>
  </p:normalViewPr>
  <p:slideViewPr>
    <p:cSldViewPr>
      <p:cViewPr varScale="1">
        <p:scale>
          <a:sx n="77" d="100"/>
          <a:sy n="77" d="100"/>
        </p:scale>
        <p:origin x="3774" y="102"/>
      </p:cViewPr>
      <p:guideLst>
        <p:guide orient="horz" pos="3255"/>
        <p:guide pos="440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3AC40795-6967-4EF3-A722-FF9414F29A16}" type="datetimeFigureOut">
              <a:rPr kumimoji="1" lang="ja-JP" altLang="en-US" smtClean="0"/>
              <a:t>2020/11/16</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71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5393CC3-1521-481F-B87E-00323AAEDF3A}" type="slidenum">
              <a:rPr kumimoji="1" lang="ja-JP" altLang="en-US" smtClean="0"/>
              <a:t>‹#›</a:t>
            </a:fld>
            <a:endParaRPr kumimoji="1" lang="ja-JP" altLang="en-US"/>
          </a:p>
        </p:txBody>
      </p:sp>
    </p:spTree>
    <p:extLst>
      <p:ext uri="{BB962C8B-B14F-4D97-AF65-F5344CB8AC3E}">
        <p14:creationId xmlns:p14="http://schemas.microsoft.com/office/powerpoint/2010/main" val="313982813"/>
      </p:ext>
    </p:extLst>
  </p:cSld>
  <p:clrMap bg1="lt1" tx1="dk1" bg2="lt2" tx2="dk2" accent1="accent1" accent2="accent2" accent3="accent3" accent4="accent4" accent5="accent5" accent6="accent6" hlink="hlink" folHlink="folHlink"/>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5025" y="746125"/>
            <a:ext cx="25971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25393CC3-1521-481F-B87E-00323AAEDF3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13216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5025" y="746125"/>
            <a:ext cx="25971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25393CC3-1521-481F-B87E-00323AAEDF3A}"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571471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5" y="413802"/>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2020/11/16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fld id="{3396099F-E18B-4C25-9FFE-A4DDE1FD9680}" type="datetimeFigureOut">
              <a:rPr kumimoji="1" lang="ja-JP" altLang="en-US" smtClean="0"/>
              <a:pPr/>
              <a:t>2020/11/16</a:t>
            </a:fld>
            <a:endParaRPr kumimoji="1" lang="ja-JP" altLang="en-US"/>
          </a:p>
        </p:txBody>
      </p:sp>
      <p:sp>
        <p:nvSpPr>
          <p:cNvPr id="5" name="フッター プレースホルダ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7FD1BB09-5BB5-426E-97A3-9E10DC5E475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1350095"/>
            <a:ext cx="7200900" cy="864000"/>
          </a:xfrm>
          <a:prstGeom prst="rect">
            <a:avLst/>
          </a:prstGeom>
          <a:solidFill>
            <a:srgbClr val="D2F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テキスト ボックス 13"/>
          <p:cNvSpPr txBox="1">
            <a:spLocks noChangeArrowheads="1"/>
          </p:cNvSpPr>
          <p:nvPr/>
        </p:nvSpPr>
        <p:spPr bwMode="auto">
          <a:xfrm>
            <a:off x="129212" y="9211813"/>
            <a:ext cx="5760641" cy="285834"/>
          </a:xfrm>
          <a:prstGeom prst="rect">
            <a:avLst/>
          </a:prstGeom>
          <a:noFill/>
          <a:ln w="9525">
            <a:noFill/>
            <a:miter lim="800000"/>
            <a:headEnd/>
            <a:tailEnd/>
          </a:ln>
        </p:spPr>
        <p:txBody>
          <a:bodyPr wrap="square" lIns="100191" tIns="50095" rIns="100191" bIns="50095">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詳しく</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は、お住まいの市区町村へお問い合わせください。</a:t>
            </a:r>
          </a:p>
        </p:txBody>
      </p:sp>
      <p:sp>
        <p:nvSpPr>
          <p:cNvPr id="21" name="正方形/長方形 20"/>
          <p:cNvSpPr/>
          <p:nvPr/>
        </p:nvSpPr>
        <p:spPr>
          <a:xfrm>
            <a:off x="218622" y="9490969"/>
            <a:ext cx="6763656" cy="693071"/>
          </a:xfrm>
          <a:prstGeom prst="rect">
            <a:avLst/>
          </a:prstGeom>
          <a:noFill/>
          <a:ln w="63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54546" rIns="109090" bIns="54546"/>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（お問い合わせ先）　</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Rectangle 5"/>
          <p:cNvSpPr>
            <a:spLocks noChangeArrowheads="1"/>
          </p:cNvSpPr>
          <p:nvPr/>
        </p:nvSpPr>
        <p:spPr bwMode="auto">
          <a:xfrm>
            <a:off x="251394" y="2879843"/>
            <a:ext cx="6677061" cy="1435508"/>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700"/>
              </a:lnSpc>
              <a:spcBef>
                <a:spcPts val="0"/>
              </a:spcBef>
              <a:spcAft>
                <a:spcPct val="0"/>
              </a:spcAft>
              <a:buClrTx/>
              <a:buSzTx/>
              <a:buFontTx/>
              <a:buNone/>
              <a:tabLst/>
              <a:defRPr/>
            </a:pPr>
            <a:r>
              <a:rPr kumimoji="1" lang="ja-JP" altLang="en-US" sz="1200" b="0" i="0" u="none" strike="noStrike" kern="1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これまで、障害基礎年金等</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(※¹)</a:t>
            </a:r>
            <a:r>
              <a:rPr kumimoji="1" lang="ja-JP" altLang="en-US" sz="1200" b="0" i="0" u="none" strike="noStrike" kern="1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en-US" sz="1200" b="0" i="0" u="none" strike="noStrike" kern="1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給して</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いる方は</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障害基礎年金等の額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が児童扶養</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を上回る</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場合、</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手当を受給できませんでしたが、令和３年３月分の手当以降は、</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児童扶養手当の</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額が障害</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年金の</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子の加算部分の</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額を上回る場合、その差額</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en-US" sz="12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児童扶養手当として</a:t>
            </a:r>
            <a:r>
              <a:rPr kumimoji="1" lang="ja-JP" altLang="en-US" sz="12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受給</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できる</a:t>
            </a:r>
            <a:r>
              <a:rPr kumimoji="1" lang="ja-JP" altLang="en-US"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よう</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になります。</a:t>
            </a:r>
            <a:endPar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(※¹) </a:t>
            </a: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国民年金法に基づく障害基礎</a:t>
            </a:r>
            <a:r>
              <a:rPr kumimoji="1" lang="ja-JP" altLang="en-US"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年金、労働者災害補償保険法による障害補償年金など</a:t>
            </a: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0"/>
              </a:spcBef>
              <a:spcAft>
                <a:spcPct val="0"/>
              </a:spcAft>
              <a:buClrTx/>
              <a:buSzTx/>
              <a:buFontTx/>
              <a:buNone/>
              <a:tabLst/>
              <a:defRPr/>
            </a:pPr>
            <a:r>
              <a:rPr kumimoji="1" lang="ja-JP" altLang="en-US" sz="11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詳しくは、お住まいの市区町村へお問い合わせください。</a:t>
            </a:r>
            <a:endParaRPr kumimoji="1" lang="en-US" altLang="ja-JP" sz="11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Rectangle 5"/>
          <p:cNvSpPr>
            <a:spLocks noChangeArrowheads="1"/>
          </p:cNvSpPr>
          <p:nvPr/>
        </p:nvSpPr>
        <p:spPr bwMode="auto">
          <a:xfrm>
            <a:off x="0" y="1519511"/>
            <a:ext cx="7200900" cy="576000"/>
          </a:xfrm>
          <a:prstGeom prst="rect">
            <a:avLst/>
          </a:prstGeom>
          <a:noFill/>
          <a:ln w="9525">
            <a:noFill/>
            <a:miter lim="800000"/>
            <a:headEnd/>
            <a:tailEnd/>
          </a:ln>
          <a:effectLst/>
        </p:spPr>
        <p:txBody>
          <a:bodyPr vert="horz" wrap="square" lIns="100191" tIns="0" rIns="100191" bIns="0" numCol="1" anchor="ctr" anchorCtr="0" compatLnSpc="1">
            <a:prstTxWarp prst="textNoShape">
              <a:avLst/>
            </a:prstTxWarp>
            <a:noAutofit/>
          </a:bodyPr>
          <a:lstStyle/>
          <a:p>
            <a:pPr marL="0" marR="0" lvl="0" indent="0" algn="ctr" defTabSz="1001908" rtl="0" eaLnBrk="1" fontAlgn="base" latinLnBrk="0" hangingPunct="1">
              <a:lnSpc>
                <a:spcPts val="1600"/>
              </a:lnSpc>
              <a:spcBef>
                <a:spcPct val="0"/>
              </a:spcBef>
              <a:spcAft>
                <a:spcPct val="0"/>
              </a:spcAft>
              <a:buClrTx/>
              <a:buSzTx/>
              <a:buFontTx/>
              <a:buNone/>
              <a:tabLst/>
              <a:defRPr/>
            </a:pPr>
            <a:endParaRPr kumimoji="1" lang="en-US" altLang="ja-JP" sz="18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0" y="438691"/>
            <a:ext cx="7200900" cy="1080000"/>
          </a:xfrm>
          <a:prstGeom prst="rect">
            <a:avLst/>
          </a:prstGeom>
          <a:solidFill>
            <a:srgbClr val="33CC33"/>
          </a:solidFill>
          <a:ln w="28575">
            <a:noFill/>
            <a:round/>
            <a:headEnd/>
            <a:tailEnd/>
          </a:ln>
        </p:spPr>
        <p:txBody>
          <a:bodyPr vert="horz" wrap="square" lIns="0" tIns="108000" rIns="14400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ja-JP" altLang="en-US" sz="2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129213" y="2348986"/>
            <a:ext cx="6910804" cy="427090"/>
          </a:xfrm>
          <a:prstGeom prst="rect">
            <a:avLst/>
          </a:prstGeom>
          <a:solidFill>
            <a:srgbClr val="FFD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5" name="正方形/長方形 24"/>
          <p:cNvSpPr/>
          <p:nvPr/>
        </p:nvSpPr>
        <p:spPr>
          <a:xfrm>
            <a:off x="129212" y="2353896"/>
            <a:ext cx="133349" cy="42709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テキスト ボックス 39"/>
          <p:cNvSpPr txBox="1"/>
          <p:nvPr/>
        </p:nvSpPr>
        <p:spPr>
          <a:xfrm>
            <a:off x="267919" y="2352170"/>
            <a:ext cx="6302772" cy="432000"/>
          </a:xfrm>
          <a:prstGeom prst="rect">
            <a:avLst/>
          </a:prstGeom>
          <a:noFill/>
        </p:spPr>
        <p:txBody>
          <a:bodyPr wrap="square" lIns="108000" tIns="54000" rIns="0" bIns="0" rtlCol="0" anchor="ctr" anchorCtr="0">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１．児童扶養手当と調整する障害基礎年金等の範囲が変わります</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197334" y="178222"/>
            <a:ext cx="3739706" cy="307777"/>
          </a:xfrm>
          <a:prstGeom prst="rect">
            <a:avLst/>
          </a:prstGeom>
          <a:noFill/>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33CC33"/>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ひとり親のご家庭の方へ、大切なお知らせ</a:t>
            </a:r>
            <a:endParaRPr kumimoji="1" lang="ja-JP" altLang="en-US" sz="1400" b="1" i="0" u="none" strike="noStrike" kern="1200" cap="none" spc="0" normalizeH="0" baseline="0" noProof="0" dirty="0">
              <a:ln>
                <a:noFill/>
              </a:ln>
              <a:solidFill>
                <a:srgbClr val="33CC33"/>
              </a:solidFill>
              <a:effectLst/>
              <a:uLnTx/>
              <a:uFillTx/>
              <a:latin typeface="Calibri"/>
              <a:ea typeface="ＭＳ Ｐゴシック" panose="020B0600070205080204" pitchFamily="50" charset="-128"/>
              <a:cs typeface="+mn-cs"/>
            </a:endParaRPr>
          </a:p>
        </p:txBody>
      </p:sp>
      <p:sp>
        <p:nvSpPr>
          <p:cNvPr id="28" name="Rectangle 5"/>
          <p:cNvSpPr>
            <a:spLocks noChangeArrowheads="1"/>
          </p:cNvSpPr>
          <p:nvPr/>
        </p:nvSpPr>
        <p:spPr bwMode="auto">
          <a:xfrm>
            <a:off x="617755" y="1613268"/>
            <a:ext cx="6118889" cy="562833"/>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800"/>
              </a:lnSpc>
              <a:spcBef>
                <a:spcPts val="0"/>
              </a:spcBef>
              <a:spcAft>
                <a:spcPct val="0"/>
              </a:spcAft>
              <a:buClrTx/>
              <a:buSzTx/>
              <a:buFontTx/>
              <a:buNone/>
              <a:tabLst/>
              <a:defRPr/>
            </a:pPr>
            <a:r>
              <a:rPr kumimoji="1" lang="ja-JP" altLang="en-US" sz="14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a:t>
            </a:r>
            <a:r>
              <a:rPr kumimoji="1" lang="ja-JP" altLang="en-US" sz="1100" b="1"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（令和３年５月支払い）</a:t>
            </a:r>
            <a:r>
              <a:rPr kumimoji="1" lang="ja-JP" altLang="en-US"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から</a:t>
            </a:r>
            <a:endParaRPr kumimoji="1" lang="en-US" altLang="ja-JP" sz="14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800"/>
              </a:lnSpc>
              <a:spcBef>
                <a:spcPts val="0"/>
              </a:spcBef>
              <a:spcAft>
                <a:spcPct val="0"/>
              </a:spcAft>
              <a:buClrTx/>
              <a:buSzTx/>
              <a:buFontTx/>
              <a:buNone/>
              <a:tabLst/>
              <a:defRPr/>
            </a:pPr>
            <a:r>
              <a:rPr kumimoji="1" lang="ja-JP" altLang="en-US"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手当額の算出方法と支給制限に関する所得の算定方法が変更されます。</a:t>
            </a:r>
            <a:endParaRPr kumimoji="1" lang="en-US" altLang="ja-JP" sz="14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6" name="直線矢印コネクタ 35"/>
          <p:cNvCxnSpPr/>
          <p:nvPr/>
        </p:nvCxnSpPr>
        <p:spPr>
          <a:xfrm flipV="1">
            <a:off x="4426246" y="5615243"/>
            <a:ext cx="252000" cy="57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19"/>
          <p:cNvSpPr txBox="1">
            <a:spLocks noChangeArrowheads="1"/>
          </p:cNvSpPr>
          <p:nvPr/>
        </p:nvSpPr>
        <p:spPr bwMode="auto">
          <a:xfrm>
            <a:off x="4233410" y="5165930"/>
            <a:ext cx="648000" cy="388870"/>
          </a:xfrm>
          <a:prstGeom prst="rect">
            <a:avLst/>
          </a:prstGeom>
          <a:no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比較</a:t>
            </a:r>
            <a:endParaRPr kumimoji="0" lang="en-US"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調整</a:t>
            </a:r>
            <a:endParaRPr kumimoji="0" lang="ja-JP"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54" name="角丸四角形 53"/>
          <p:cNvSpPr/>
          <p:nvPr/>
        </p:nvSpPr>
        <p:spPr>
          <a:xfrm>
            <a:off x="932938" y="4540410"/>
            <a:ext cx="6156000" cy="1548000"/>
          </a:xfrm>
          <a:prstGeom prst="roundRect">
            <a:avLst>
              <a:gd name="adj" fmla="val 6342"/>
            </a:avLst>
          </a:prstGeom>
          <a:noFill/>
          <a:ln w="22225" cap="rnd">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5" name="角丸四角形 54"/>
          <p:cNvSpPr/>
          <p:nvPr/>
        </p:nvSpPr>
        <p:spPr>
          <a:xfrm>
            <a:off x="932186" y="6339579"/>
            <a:ext cx="6156000" cy="1548000"/>
          </a:xfrm>
          <a:prstGeom prst="roundRect">
            <a:avLst>
              <a:gd name="adj" fmla="val 4406"/>
            </a:avLst>
          </a:prstGeom>
          <a:noFill/>
          <a:ln w="22225" cap="rnd">
            <a:solidFill>
              <a:srgbClr val="FF66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正方形/長方形 6"/>
          <p:cNvSpPr>
            <a:spLocks noChangeArrowheads="1"/>
          </p:cNvSpPr>
          <p:nvPr/>
        </p:nvSpPr>
        <p:spPr bwMode="auto">
          <a:xfrm>
            <a:off x="2267126" y="4950018"/>
            <a:ext cx="1955364" cy="1008000"/>
          </a:xfrm>
          <a:prstGeom prst="rect">
            <a:avLst/>
          </a:prstGeom>
          <a:solidFill>
            <a:srgbClr val="FFDCFF"/>
          </a:solidFill>
          <a:ln w="12700">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3" name="正方形/長方形 6"/>
          <p:cNvSpPr>
            <a:spLocks noChangeArrowheads="1"/>
          </p:cNvSpPr>
          <p:nvPr/>
        </p:nvSpPr>
        <p:spPr bwMode="auto">
          <a:xfrm>
            <a:off x="2268331" y="5598018"/>
            <a:ext cx="1954159" cy="360000"/>
          </a:xfrm>
          <a:prstGeom prst="rect">
            <a:avLst/>
          </a:prstGeom>
          <a:solidFill>
            <a:schemeClr val="accent5">
              <a:lumMod val="40000"/>
              <a:lumOff val="60000"/>
            </a:schemeClr>
          </a:solidFill>
          <a:ln w="12700">
            <a:solidFill>
              <a:srgbClr val="0070C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7" name="正方形/長方形 56"/>
          <p:cNvSpPr/>
          <p:nvPr/>
        </p:nvSpPr>
        <p:spPr>
          <a:xfrm>
            <a:off x="2289190" y="4600590"/>
            <a:ext cx="1955364"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障害基礎年金等</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8" name="正方形/長方形 57"/>
          <p:cNvSpPr/>
          <p:nvPr/>
        </p:nvSpPr>
        <p:spPr>
          <a:xfrm>
            <a:off x="2276779" y="4952593"/>
            <a:ext cx="1955364" cy="648000"/>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本体部分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9" name="正方形/長方形 58"/>
          <p:cNvSpPr/>
          <p:nvPr/>
        </p:nvSpPr>
        <p:spPr>
          <a:xfrm>
            <a:off x="2276779" y="5625551"/>
            <a:ext cx="1945711" cy="307777"/>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子の加算部分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正方形/長方形 10"/>
          <p:cNvSpPr/>
          <p:nvPr/>
        </p:nvSpPr>
        <p:spPr>
          <a:xfrm>
            <a:off x="2264554" y="4949906"/>
            <a:ext cx="1955364" cy="1008000"/>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14" name="グループ化 13"/>
          <p:cNvGrpSpPr/>
          <p:nvPr/>
        </p:nvGrpSpPr>
        <p:grpSpPr>
          <a:xfrm>
            <a:off x="4892626" y="4602566"/>
            <a:ext cx="1980000" cy="1355452"/>
            <a:chOff x="3888482" y="6115323"/>
            <a:chExt cx="2016224" cy="1355452"/>
          </a:xfrm>
        </p:grpSpPr>
        <p:sp>
          <p:nvSpPr>
            <p:cNvPr id="35" name="正方形/長方形 3"/>
            <p:cNvSpPr>
              <a:spLocks noChangeArrowheads="1"/>
            </p:cNvSpPr>
            <p:nvPr/>
          </p:nvSpPr>
          <p:spPr bwMode="auto">
            <a:xfrm>
              <a:off x="3888706" y="6714775"/>
              <a:ext cx="2016000" cy="756000"/>
            </a:xfrm>
            <a:prstGeom prst="rect">
              <a:avLst/>
            </a:prstGeom>
            <a:noFill/>
            <a:ln w="12700">
              <a:solidFill>
                <a:srgbClr val="33CC33"/>
              </a:solidFill>
              <a:miter lim="800000"/>
              <a:headEnd/>
              <a:tailEnd/>
            </a:ln>
          </p:spPr>
          <p:txBody>
            <a:bodyPr vert="horz" wrap="square" lIns="180000" tIns="72000" rIns="144000" bIns="72000" numCol="1" anchor="ctr" anchorCtr="0" compatLnSpc="1">
              <a:prstTxWarp prst="textNoShape">
                <a:avLst/>
              </a:prstTxWarp>
            </a:bodyPr>
            <a:lstStyle/>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障害基礎年金等の全体額が</a:t>
              </a:r>
            </a:p>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児童扶養手当の額を上回る</a:t>
              </a:r>
            </a:p>
            <a:p>
              <a:pPr marL="0" marR="0" lvl="0" indent="0" algn="l" defTabSz="914400" rtl="0" eaLnBrk="0" fontAlgn="base" latinLnBrk="0" hangingPunct="0">
                <a:lnSpc>
                  <a:spcPts val="1100"/>
                </a:lnSpc>
                <a:spcBef>
                  <a:spcPct val="0"/>
                </a:spcBef>
                <a:spcAft>
                  <a:spcPct val="0"/>
                </a:spcAft>
                <a:buClrTx/>
                <a:buSzTx/>
                <a:buFontTx/>
                <a:buNone/>
                <a:tabLst/>
                <a:defRPr/>
              </a:pPr>
              <a:r>
                <a:rPr kumimoji="0" lang="ja-JP" altLang="en-US"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ため、手当全額が支給停止。</a:t>
              </a:r>
              <a:endParaRPr kumimoji="0" lang="ja-JP" altLang="ja-JP" sz="10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p:txBody>
        </p:sp>
        <p:sp>
          <p:nvSpPr>
            <p:cNvPr id="60" name="正方形/長方形 59"/>
            <p:cNvSpPr/>
            <p:nvPr/>
          </p:nvSpPr>
          <p:spPr>
            <a:xfrm>
              <a:off x="3888482" y="6115323"/>
              <a:ext cx="2016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児童扶養手当</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1" name="正方形/長方形 60"/>
            <p:cNvSpPr/>
            <p:nvPr/>
          </p:nvSpPr>
          <p:spPr>
            <a:xfrm>
              <a:off x="3888482" y="6704199"/>
              <a:ext cx="2016000" cy="756000"/>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sp>
        <p:nvSpPr>
          <p:cNvPr id="63" name="AutoShape 2"/>
          <p:cNvSpPr>
            <a:spLocks noChangeArrowheads="1"/>
          </p:cNvSpPr>
          <p:nvPr/>
        </p:nvSpPr>
        <p:spPr bwMode="auto">
          <a:xfrm>
            <a:off x="1038102" y="4746702"/>
            <a:ext cx="1008000" cy="1080000"/>
          </a:xfrm>
          <a:prstGeom prst="roundRect">
            <a:avLst>
              <a:gd name="adj" fmla="val 16667"/>
            </a:avLst>
          </a:prstGeom>
          <a:solidFill>
            <a:schemeClr val="bg1">
              <a:lumMod val="95000"/>
            </a:schemeClr>
          </a:solidFill>
          <a:ln w="12700">
            <a:solidFill>
              <a:schemeClr val="tx1">
                <a:lumMod val="50000"/>
                <a:lumOff val="50000"/>
              </a:schemeClr>
            </a:solid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en-US" altLang="ja-JP"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038102" y="4994314"/>
            <a:ext cx="1008000" cy="584775"/>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全額</a:t>
            </a:r>
            <a:endParaRPr kumimoji="1" lang="en-US" altLang="ja-JP"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支給停止</a:t>
            </a:r>
            <a:endParaRPr kumimoji="1" lang="en-US" altLang="ja-JP" sz="16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grpSp>
        <p:nvGrpSpPr>
          <p:cNvPr id="66" name="グループ化 65"/>
          <p:cNvGrpSpPr/>
          <p:nvPr/>
        </p:nvGrpSpPr>
        <p:grpSpPr>
          <a:xfrm>
            <a:off x="2264032" y="6391327"/>
            <a:ext cx="1977428" cy="1357428"/>
            <a:chOff x="1152178" y="6113347"/>
            <a:chExt cx="2038748" cy="1357428"/>
          </a:xfrm>
        </p:grpSpPr>
        <p:sp>
          <p:nvSpPr>
            <p:cNvPr id="67" name="正方形/長方形 6"/>
            <p:cNvSpPr>
              <a:spLocks noChangeArrowheads="1"/>
            </p:cNvSpPr>
            <p:nvPr/>
          </p:nvSpPr>
          <p:spPr bwMode="auto">
            <a:xfrm>
              <a:off x="1152178" y="6462775"/>
              <a:ext cx="2016000" cy="1008000"/>
            </a:xfrm>
            <a:prstGeom prst="rect">
              <a:avLst/>
            </a:prstGeom>
            <a:solidFill>
              <a:srgbClr val="FFDCFF"/>
            </a:solidFill>
            <a:ln w="12700">
              <a:solidFill>
                <a:srgbClr val="FF66FF"/>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8" name="正方形/長方形 6"/>
            <p:cNvSpPr>
              <a:spLocks noChangeArrowheads="1"/>
            </p:cNvSpPr>
            <p:nvPr/>
          </p:nvSpPr>
          <p:spPr bwMode="auto">
            <a:xfrm>
              <a:off x="1153420" y="7110775"/>
              <a:ext cx="2014758" cy="360000"/>
            </a:xfrm>
            <a:prstGeom prst="rect">
              <a:avLst/>
            </a:prstGeom>
            <a:solidFill>
              <a:schemeClr val="accent5">
                <a:lumMod val="40000"/>
                <a:lumOff val="60000"/>
              </a:schemeClr>
            </a:solidFill>
            <a:ln w="12700">
              <a:solidFill>
                <a:srgbClr val="0070C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ja-JP" sz="13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9" name="正方形/長方形 68"/>
            <p:cNvSpPr/>
            <p:nvPr/>
          </p:nvSpPr>
          <p:spPr>
            <a:xfrm>
              <a:off x="1174926" y="6113347"/>
              <a:ext cx="2016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障害基礎年金等</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0" name="正方形/長方形 69"/>
            <p:cNvSpPr/>
            <p:nvPr/>
          </p:nvSpPr>
          <p:spPr>
            <a:xfrm>
              <a:off x="1162130" y="6465350"/>
              <a:ext cx="2016000" cy="648000"/>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本体部分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1" name="正方形/長方形 70"/>
            <p:cNvSpPr/>
            <p:nvPr/>
          </p:nvSpPr>
          <p:spPr>
            <a:xfrm>
              <a:off x="1162130" y="7138308"/>
              <a:ext cx="2006048" cy="307777"/>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子の加算部分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2" name="正方形/長方形 71"/>
            <p:cNvSpPr/>
            <p:nvPr/>
          </p:nvSpPr>
          <p:spPr>
            <a:xfrm>
              <a:off x="1162620" y="7097325"/>
              <a:ext cx="2004350" cy="373337"/>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83" name="正方形/長方形 3"/>
          <p:cNvSpPr>
            <a:spLocks noChangeArrowheads="1"/>
          </p:cNvSpPr>
          <p:nvPr/>
        </p:nvSpPr>
        <p:spPr bwMode="auto">
          <a:xfrm>
            <a:off x="4916370" y="7001299"/>
            <a:ext cx="1979780" cy="396000"/>
          </a:xfrm>
          <a:prstGeom prst="rect">
            <a:avLst/>
          </a:prstGeom>
          <a:solidFill>
            <a:srgbClr val="D2FFD2"/>
          </a:solidFill>
          <a:ln w="127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ja-JP" altLang="ja-JP" sz="11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74" name="正方形/長方形 3"/>
          <p:cNvSpPr>
            <a:spLocks noChangeArrowheads="1"/>
          </p:cNvSpPr>
          <p:nvPr/>
        </p:nvSpPr>
        <p:spPr bwMode="auto">
          <a:xfrm>
            <a:off x="4892252" y="6992755"/>
            <a:ext cx="1979780" cy="756000"/>
          </a:xfrm>
          <a:prstGeom prst="rect">
            <a:avLst/>
          </a:prstGeom>
          <a:noFill/>
          <a:ln w="12700">
            <a:solidFill>
              <a:srgbClr val="33CC3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ja-JP" altLang="ja-JP" sz="11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75" name="正方形/長方形 74"/>
          <p:cNvSpPr/>
          <p:nvPr/>
        </p:nvSpPr>
        <p:spPr>
          <a:xfrm>
            <a:off x="4892032" y="6393303"/>
            <a:ext cx="197978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児童扶養手当</a:t>
            </a:r>
            <a:endParaRPr kumimoji="1" lang="en-US" altLang="ja-JP"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6" name="正方形/長方形 75"/>
          <p:cNvSpPr/>
          <p:nvPr/>
        </p:nvSpPr>
        <p:spPr>
          <a:xfrm>
            <a:off x="4892032" y="7371385"/>
            <a:ext cx="1979780" cy="366794"/>
          </a:xfrm>
          <a:prstGeom prst="rect">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44000" tIns="72000"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子の加算部分と同額分は支給停止。</a:t>
            </a:r>
            <a:endParaRPr kumimoji="1" lang="ja-JP" altLang="en-US" sz="9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p:txBody>
      </p:sp>
      <p:grpSp>
        <p:nvGrpSpPr>
          <p:cNvPr id="77" name="グループ化 76"/>
          <p:cNvGrpSpPr/>
          <p:nvPr/>
        </p:nvGrpSpPr>
        <p:grpSpPr>
          <a:xfrm>
            <a:off x="1048926" y="6537439"/>
            <a:ext cx="1008000" cy="1080000"/>
            <a:chOff x="8641010" y="3654351"/>
            <a:chExt cx="1008000" cy="1080000"/>
          </a:xfrm>
        </p:grpSpPr>
        <p:sp>
          <p:nvSpPr>
            <p:cNvPr id="78" name="AutoShape 2"/>
            <p:cNvSpPr>
              <a:spLocks noChangeArrowheads="1"/>
            </p:cNvSpPr>
            <p:nvPr/>
          </p:nvSpPr>
          <p:spPr bwMode="auto">
            <a:xfrm>
              <a:off x="8641010" y="3654351"/>
              <a:ext cx="1008000" cy="1080000"/>
            </a:xfrm>
            <a:prstGeom prst="roundRect">
              <a:avLst>
                <a:gd name="adj" fmla="val 16667"/>
              </a:avLst>
            </a:prstGeom>
            <a:solidFill>
              <a:srgbClr val="D2FFD2"/>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endParaRPr kumimoji="1" lang="en-US" altLang="ja-JP"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正方形/長方形 78"/>
            <p:cNvSpPr/>
            <p:nvPr/>
          </p:nvSpPr>
          <p:spPr>
            <a:xfrm>
              <a:off x="8641010" y="3901964"/>
              <a:ext cx="1008000" cy="584775"/>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差額を</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支給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81" name="正方形/長方形 80"/>
          <p:cNvSpPr/>
          <p:nvPr/>
        </p:nvSpPr>
        <p:spPr>
          <a:xfrm>
            <a:off x="4432441" y="4608662"/>
            <a:ext cx="360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2" name="正方形/長方形 81"/>
          <p:cNvSpPr/>
          <p:nvPr/>
        </p:nvSpPr>
        <p:spPr>
          <a:xfrm>
            <a:off x="4409778" y="6423298"/>
            <a:ext cx="360000" cy="338554"/>
          </a:xfrm>
          <a:prstGeom prst="rect">
            <a:avLst/>
          </a:prstGeom>
        </p:spPr>
        <p:txBody>
          <a:bodyPr wrap="square" anchor="ctr" anchorCtr="0">
            <a:spAutoFit/>
          </a:bodyPr>
          <a:lstStyle/>
          <a:p>
            <a:pPr marL="180975" marR="0" lvl="0" indent="-180975" algn="ctr" defTabSz="875227" rtl="0" eaLnBrk="1" fontAlgn="auto" latinLnBrk="0" hangingPunct="1">
              <a:lnSpc>
                <a:spcPct val="100000"/>
              </a:lnSpc>
              <a:spcBef>
                <a:spcPts val="577"/>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4" name="正方形/長方形 83"/>
          <p:cNvSpPr/>
          <p:nvPr/>
        </p:nvSpPr>
        <p:spPr>
          <a:xfrm>
            <a:off x="4905438" y="7009906"/>
            <a:ext cx="1980000" cy="334313"/>
          </a:xfrm>
          <a:prstGeom prst="rect">
            <a:avLst/>
          </a:prstGeom>
        </p:spPr>
        <p:txBody>
          <a:bodyPr wrap="square" tIns="72000" anchor="ctr" anchorCtr="0">
            <a:spAutoFit/>
          </a:bodyPr>
          <a:lstStyle/>
          <a:p>
            <a:pPr marL="180975" marR="0" lvl="0" indent="-180975" algn="ctr" defTabSz="875227"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差額を支給</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 name="右中かっこ 2"/>
          <p:cNvSpPr/>
          <p:nvPr/>
        </p:nvSpPr>
        <p:spPr>
          <a:xfrm>
            <a:off x="4257680" y="4947216"/>
            <a:ext cx="144000" cy="1010690"/>
          </a:xfrm>
          <a:prstGeom prst="rightBrace">
            <a:avLst>
              <a:gd name="adj1" fmla="val 8333"/>
              <a:gd name="adj2" fmla="val 66832"/>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0" name="右中かっこ 79"/>
          <p:cNvSpPr/>
          <p:nvPr/>
        </p:nvSpPr>
        <p:spPr>
          <a:xfrm rot="10800000">
            <a:off x="4712032" y="5191762"/>
            <a:ext cx="144000" cy="764685"/>
          </a:xfrm>
          <a:prstGeom prst="rightBrace">
            <a:avLst>
              <a:gd name="adj1" fmla="val 8333"/>
              <a:gd name="adj2" fmla="val 43890"/>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85" name="直線矢印コネクタ 84"/>
          <p:cNvCxnSpPr/>
          <p:nvPr/>
        </p:nvCxnSpPr>
        <p:spPr>
          <a:xfrm flipV="1">
            <a:off x="4421268" y="7574714"/>
            <a:ext cx="252000" cy="57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6" name="テキスト ボックス 19"/>
          <p:cNvSpPr txBox="1">
            <a:spLocks noChangeArrowheads="1"/>
          </p:cNvSpPr>
          <p:nvPr/>
        </p:nvSpPr>
        <p:spPr bwMode="auto">
          <a:xfrm>
            <a:off x="4218225" y="7137087"/>
            <a:ext cx="648000" cy="388870"/>
          </a:xfrm>
          <a:prstGeom prst="rect">
            <a:avLst/>
          </a:prstGeom>
          <a:no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比較</a:t>
            </a:r>
            <a:endParaRPr kumimoji="0" lang="en-US"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調整</a:t>
            </a:r>
            <a:endParaRPr kumimoji="0" lang="ja-JP" altLang="ja-JP" sz="12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87" name="右中かっこ 86"/>
          <p:cNvSpPr/>
          <p:nvPr/>
        </p:nvSpPr>
        <p:spPr>
          <a:xfrm>
            <a:off x="4257680" y="7378420"/>
            <a:ext cx="144000" cy="370222"/>
          </a:xfrm>
          <a:prstGeom prst="rightBrace">
            <a:avLst>
              <a:gd name="adj1" fmla="val 8333"/>
              <a:gd name="adj2" fmla="val 51395"/>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右中かっこ 87"/>
          <p:cNvSpPr/>
          <p:nvPr/>
        </p:nvSpPr>
        <p:spPr>
          <a:xfrm rot="10800000">
            <a:off x="4708933" y="7011057"/>
            <a:ext cx="144000" cy="727121"/>
          </a:xfrm>
          <a:prstGeom prst="rightBrace">
            <a:avLst>
              <a:gd name="adj1" fmla="val 8333"/>
              <a:gd name="adj2" fmla="val 23274"/>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9" name="右中かっこ 88"/>
          <p:cNvSpPr/>
          <p:nvPr/>
        </p:nvSpPr>
        <p:spPr>
          <a:xfrm>
            <a:off x="4916370" y="7011058"/>
            <a:ext cx="192280" cy="323712"/>
          </a:xfrm>
          <a:prstGeom prst="rightBrace">
            <a:avLst>
              <a:gd name="adj1" fmla="val 8333"/>
              <a:gd name="adj2" fmla="val 51139"/>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4" name="Rectangle 5"/>
          <p:cNvSpPr>
            <a:spLocks noChangeArrowheads="1"/>
          </p:cNvSpPr>
          <p:nvPr/>
        </p:nvSpPr>
        <p:spPr bwMode="auto">
          <a:xfrm>
            <a:off x="251393" y="8050700"/>
            <a:ext cx="6677061" cy="1229682"/>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lvl="0" indent="-288000" algn="just" fontAlgn="base">
              <a:lnSpc>
                <a:spcPts val="1700"/>
              </a:lnSpc>
              <a:spcBef>
                <a:spcPts val="600"/>
              </a:spcBef>
              <a:spcAft>
                <a:spcPct val="0"/>
              </a:spcAft>
              <a:defRPr/>
            </a:pPr>
            <a:r>
              <a:rPr kumimoji="1" lang="ja-JP" altLang="en-US" sz="12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なお、障害基礎年金等以外の公的年金等を受給している方（障害基礎年金等は受給していない方）</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(※²)</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は、今回の改正後も、調整する公的年金等の範囲に変更はないので、公的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年金等の額が児童扶養手当</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額を下回る場合は、</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その</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差額分を児童</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扶養</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手当として受給</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できます</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(※²)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遺族年金、老齢年金、労災年金、遺族補償など</a:t>
            </a:r>
            <a:r>
              <a:rPr kumimoji="1" lang="ja-JP" altLang="en-US"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の障害年金以外の公的年金等や障害厚生年金（３級）のみを受給している方。</a:t>
            </a:r>
            <a:endParaRPr kumimoji="1" lang="en-US" altLang="ja-JP"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63308" y="-48023"/>
            <a:ext cx="1224878" cy="544294"/>
          </a:xfrm>
          <a:prstGeom prst="rect">
            <a:avLst/>
          </a:prstGeom>
        </p:spPr>
      </p:pic>
      <p:sp>
        <p:nvSpPr>
          <p:cNvPr id="8" name="正方形/長方形 7"/>
          <p:cNvSpPr/>
          <p:nvPr/>
        </p:nvSpPr>
        <p:spPr>
          <a:xfrm>
            <a:off x="362696" y="561802"/>
            <a:ext cx="6508108" cy="369332"/>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障害基礎年金等を受給しているひとり親のご家庭の皆さま</a:t>
            </a:r>
          </a:p>
        </p:txBody>
      </p:sp>
      <p:sp>
        <p:nvSpPr>
          <p:cNvPr id="9" name="正方形/長方形 8"/>
          <p:cNvSpPr/>
          <p:nvPr/>
        </p:nvSpPr>
        <p:spPr>
          <a:xfrm>
            <a:off x="0" y="896025"/>
            <a:ext cx="6871812" cy="646331"/>
          </a:xfrm>
          <a:prstGeom prst="rect">
            <a:avLst/>
          </a:prstGeom>
        </p:spPr>
        <p:txBody>
          <a:bodyPr wrap="square">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「児童扶養手当」</a:t>
            </a:r>
            <a:r>
              <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が</a:t>
            </a:r>
            <a:r>
              <a:rPr kumimoji="1" lang="ja-JP" altLang="en-US" sz="28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mn-cs"/>
              </a:rPr>
              <a:t>変わります</a:t>
            </a:r>
            <a:endPar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91" name="円/楕円 81"/>
          <p:cNvSpPr/>
          <p:nvPr/>
        </p:nvSpPr>
        <p:spPr>
          <a:xfrm>
            <a:off x="81650" y="4765747"/>
            <a:ext cx="864000" cy="864000"/>
          </a:xfrm>
          <a:prstGeom prst="ellipse">
            <a:avLst/>
          </a:prstGeom>
          <a:solidFill>
            <a:srgbClr val="FFA9FF"/>
          </a:solidFill>
          <a:ln w="25400" cap="flat" cmpd="sng" algn="ctr">
            <a:solidFill>
              <a:srgbClr val="FFA9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0" lang="ja-JP" altLang="en-US" sz="13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改正前</a:t>
            </a:r>
          </a:p>
        </p:txBody>
      </p:sp>
      <p:sp>
        <p:nvSpPr>
          <p:cNvPr id="92" name="円/楕円 99"/>
          <p:cNvSpPr/>
          <p:nvPr/>
        </p:nvSpPr>
        <p:spPr>
          <a:xfrm>
            <a:off x="41929" y="6533284"/>
            <a:ext cx="864000" cy="864000"/>
          </a:xfrm>
          <a:prstGeom prst="ellipse">
            <a:avLst/>
          </a:prstGeom>
          <a:solidFill>
            <a:srgbClr val="FF66FF"/>
          </a:solidFill>
          <a:ln w="25400" cap="flat" cmpd="sng" algn="ctr">
            <a:solidFill>
              <a:srgbClr val="FF66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0" lang="ja-JP" altLang="en-US" sz="16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改正後</a:t>
            </a:r>
          </a:p>
        </p:txBody>
      </p:sp>
      <p:sp>
        <p:nvSpPr>
          <p:cNvPr id="93" name="二等辺三角形 92"/>
          <p:cNvSpPr/>
          <p:nvPr/>
        </p:nvSpPr>
        <p:spPr>
          <a:xfrm rot="5400000">
            <a:off x="874194" y="4985084"/>
            <a:ext cx="216000" cy="229869"/>
          </a:xfrm>
          <a:prstGeom prst="triangle">
            <a:avLst/>
          </a:prstGeom>
          <a:solidFill>
            <a:srgbClr val="FFA9FF"/>
          </a:solidFill>
          <a:ln w="25400" cap="flat" cmpd="sng" algn="ctr">
            <a:solidFill>
              <a:srgbClr val="FFA9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5" name="二等辺三角形 94"/>
          <p:cNvSpPr/>
          <p:nvPr/>
        </p:nvSpPr>
        <p:spPr>
          <a:xfrm rot="5400000">
            <a:off x="844982" y="6777048"/>
            <a:ext cx="216000" cy="229869"/>
          </a:xfrm>
          <a:prstGeom prst="triangle">
            <a:avLst/>
          </a:prstGeom>
          <a:solidFill>
            <a:srgbClr val="FF66FF"/>
          </a:solidFill>
          <a:ln w="25400" cap="flat" cmpd="sng" algn="ctr">
            <a:solidFill>
              <a:srgbClr val="FF66FF"/>
            </a:solidFill>
            <a:prstDash val="solid"/>
          </a:ln>
          <a:effectLst/>
        </p:spPr>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97" name="直線矢印コネクタ 96"/>
          <p:cNvCxnSpPr/>
          <p:nvPr/>
        </p:nvCxnSpPr>
        <p:spPr>
          <a:xfrm flipH="1">
            <a:off x="464465" y="5745871"/>
            <a:ext cx="6356" cy="683734"/>
          </a:xfrm>
          <a:prstGeom prst="straightConnector1">
            <a:avLst/>
          </a:prstGeom>
          <a:noFill/>
          <a:ln w="57150" cap="flat" cmpd="sng" algn="ctr">
            <a:solidFill>
              <a:sysClr val="window" lastClr="FFFFFF">
                <a:lumMod val="65000"/>
              </a:sysClr>
            </a:solidFill>
            <a:prstDash val="sysDot"/>
            <a:tailEnd type="arrow" w="med" len="sm"/>
          </a:ln>
          <a:effectLst/>
        </p:spPr>
      </p:cxnSp>
    </p:spTree>
    <p:extLst>
      <p:ext uri="{BB962C8B-B14F-4D97-AF65-F5344CB8AC3E}">
        <p14:creationId xmlns:p14="http://schemas.microsoft.com/office/powerpoint/2010/main" val="169961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5"/>
          <p:cNvSpPr>
            <a:spLocks noChangeArrowheads="1"/>
          </p:cNvSpPr>
          <p:nvPr/>
        </p:nvSpPr>
        <p:spPr bwMode="auto">
          <a:xfrm>
            <a:off x="251393" y="730598"/>
            <a:ext cx="6677061" cy="1986941"/>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44000" marR="0" lvl="0" indent="-288000" algn="just" defTabSz="1001908" rtl="0" eaLnBrk="1" fontAlgn="base" latinLnBrk="0" hangingPunct="1">
              <a:lnSpc>
                <a:spcPts val="1700"/>
              </a:lnSpc>
              <a:spcBef>
                <a:spcPts val="600"/>
              </a:spcBef>
              <a:spcAft>
                <a:spcPct val="0"/>
              </a:spcAft>
              <a:buClrTx/>
              <a:buSzTx/>
              <a:buFontTx/>
              <a:buNone/>
              <a:tabLst/>
              <a:defRPr/>
            </a:pPr>
            <a:r>
              <a:rPr kumimoji="1" lang="ja-JP" altLang="en-US" sz="1200" b="0" i="0" u="none" strike="noStrike" kern="1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児童扶養手当制度には、受給資格者</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母子家庭の母など</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と受給資格者と生計を同じくする民法上の扶養義務者</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子どもの祖父母など</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などについて、それぞれ前年の所得に応じて支給を制限する取り扱い</a:t>
            </a:r>
            <a:r>
              <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(※³)</a:t>
            </a:r>
            <a:r>
              <a:rPr kumimoji="1" lang="ja-JP" altLang="en-US"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があります。</a:t>
            </a:r>
            <a:endParaRPr kumimoji="1" lang="en-US" altLang="ja-JP" sz="1200" b="0" i="0" u="none" strike="noStrike" kern="1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(※³)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支給制限の額は、扶養親族の数などによって異なります。</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468000" algn="just" defTabSz="1001908" rtl="0" eaLnBrk="1" fontAlgn="base" latinLnBrk="0" hangingPunct="1">
              <a:lnSpc>
                <a:spcPts val="1700"/>
              </a:lnSpc>
              <a:spcBef>
                <a:spcPts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詳しくは、お住まいの市区町村へお問い合わせください。</a:t>
            </a:r>
            <a:endParaRPr kumimoji="1" lang="en-US" altLang="ja-JP" sz="11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srgbClr val="FF66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令和３年３月分の手当以降は、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障害基礎年金等を受給している受給資格者</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の支給制限に関する</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「所得」に非課税公的年金給付等</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⁴</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が含まれます。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288000" algn="just" defTabSz="1001908" rtl="0" eaLnBrk="1" fontAlgn="base" latinLnBrk="0" hangingPunct="1">
              <a:lnSpc>
                <a:spcPts val="1700"/>
              </a:lnSpc>
              <a:spcBef>
                <a:spcPts val="3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⁴</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障害年金、遺族年金、労災年金、遺族補償など。</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AutoShape 2"/>
          <p:cNvSpPr>
            <a:spLocks noChangeArrowheads="1"/>
          </p:cNvSpPr>
          <p:nvPr/>
        </p:nvSpPr>
        <p:spPr bwMode="auto">
          <a:xfrm>
            <a:off x="281936" y="3107710"/>
            <a:ext cx="1224000" cy="2556000"/>
          </a:xfrm>
          <a:custGeom>
            <a:avLst/>
            <a:gdLst>
              <a:gd name="connsiteX0" fmla="*/ 0 w 1308523"/>
              <a:gd name="connsiteY0" fmla="*/ 218092 h 1459950"/>
              <a:gd name="connsiteX1" fmla="*/ 218092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218092 h 1459950"/>
              <a:gd name="connsiteX0" fmla="*/ 0 w 1308523"/>
              <a:gd name="connsiteY0" fmla="*/ 156179 h 1459950"/>
              <a:gd name="connsiteX1" fmla="*/ 218092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0904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21809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160942 h 1459950"/>
              <a:gd name="connsiteX4" fmla="*/ 1308523 w 1308523"/>
              <a:gd name="connsiteY4" fmla="*/ 124185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08523"/>
              <a:gd name="connsiteY0" fmla="*/ 156179 h 1459950"/>
              <a:gd name="connsiteX1" fmla="*/ 146654 w 1308523"/>
              <a:gd name="connsiteY1" fmla="*/ 0 h 1459950"/>
              <a:gd name="connsiteX2" fmla="*/ 1166631 w 1308523"/>
              <a:gd name="connsiteY2" fmla="*/ 0 h 1459950"/>
              <a:gd name="connsiteX3" fmla="*/ 1308523 w 1308523"/>
              <a:gd name="connsiteY3" fmla="*/ 160942 h 1459950"/>
              <a:gd name="connsiteX4" fmla="*/ 1308523 w 1308523"/>
              <a:gd name="connsiteY4" fmla="*/ 1260908 h 1459950"/>
              <a:gd name="connsiteX5" fmla="*/ 1090431 w 1308523"/>
              <a:gd name="connsiteY5" fmla="*/ 1459950 h 1459950"/>
              <a:gd name="connsiteX6" fmla="*/ 218092 w 1308523"/>
              <a:gd name="connsiteY6" fmla="*/ 1459950 h 1459950"/>
              <a:gd name="connsiteX7" fmla="*/ 0 w 1308523"/>
              <a:gd name="connsiteY7" fmla="*/ 1241858 h 1459950"/>
              <a:gd name="connsiteX8" fmla="*/ 0 w 1308523"/>
              <a:gd name="connsiteY8" fmla="*/ 156179 h 1459950"/>
              <a:gd name="connsiteX0" fmla="*/ 0 w 1313285"/>
              <a:gd name="connsiteY0" fmla="*/ 156179 h 1459950"/>
              <a:gd name="connsiteX1" fmla="*/ 146654 w 1313285"/>
              <a:gd name="connsiteY1" fmla="*/ 0 h 1459950"/>
              <a:gd name="connsiteX2" fmla="*/ 1166631 w 1313285"/>
              <a:gd name="connsiteY2" fmla="*/ 0 h 1459950"/>
              <a:gd name="connsiteX3" fmla="*/ 1308523 w 1313285"/>
              <a:gd name="connsiteY3" fmla="*/ 160942 h 1459950"/>
              <a:gd name="connsiteX4" fmla="*/ 1313285 w 1313285"/>
              <a:gd name="connsiteY4" fmla="*/ 1318058 h 1459950"/>
              <a:gd name="connsiteX5" fmla="*/ 1090431 w 1313285"/>
              <a:gd name="connsiteY5" fmla="*/ 1459950 h 1459950"/>
              <a:gd name="connsiteX6" fmla="*/ 218092 w 1313285"/>
              <a:gd name="connsiteY6" fmla="*/ 1459950 h 1459950"/>
              <a:gd name="connsiteX7" fmla="*/ 0 w 1313285"/>
              <a:gd name="connsiteY7" fmla="*/ 1241858 h 1459950"/>
              <a:gd name="connsiteX8" fmla="*/ 0 w 1313285"/>
              <a:gd name="connsiteY8" fmla="*/ 156179 h 1459950"/>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218092 w 1313285"/>
              <a:gd name="connsiteY6" fmla="*/ 1459950 h 1464712"/>
              <a:gd name="connsiteX7" fmla="*/ 0 w 1313285"/>
              <a:gd name="connsiteY7" fmla="*/ 1241858 h 1464712"/>
              <a:gd name="connsiteX8" fmla="*/ 0 w 1313285"/>
              <a:gd name="connsiteY8" fmla="*/ 156179 h 1464712"/>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127605 w 1313285"/>
              <a:gd name="connsiteY6" fmla="*/ 1459950 h 1464712"/>
              <a:gd name="connsiteX7" fmla="*/ 0 w 1313285"/>
              <a:gd name="connsiteY7" fmla="*/ 1241858 h 1464712"/>
              <a:gd name="connsiteX8" fmla="*/ 0 w 1313285"/>
              <a:gd name="connsiteY8" fmla="*/ 156179 h 1464712"/>
              <a:gd name="connsiteX0" fmla="*/ 0 w 1313285"/>
              <a:gd name="connsiteY0" fmla="*/ 156179 h 1464712"/>
              <a:gd name="connsiteX1" fmla="*/ 146654 w 1313285"/>
              <a:gd name="connsiteY1" fmla="*/ 0 h 1464712"/>
              <a:gd name="connsiteX2" fmla="*/ 1166631 w 1313285"/>
              <a:gd name="connsiteY2" fmla="*/ 0 h 1464712"/>
              <a:gd name="connsiteX3" fmla="*/ 1308523 w 1313285"/>
              <a:gd name="connsiteY3" fmla="*/ 160942 h 1464712"/>
              <a:gd name="connsiteX4" fmla="*/ 1313285 w 1313285"/>
              <a:gd name="connsiteY4" fmla="*/ 1318058 h 1464712"/>
              <a:gd name="connsiteX5" fmla="*/ 1147581 w 1313285"/>
              <a:gd name="connsiteY5" fmla="*/ 1464712 h 1464712"/>
              <a:gd name="connsiteX6" fmla="*/ 127605 w 1313285"/>
              <a:gd name="connsiteY6" fmla="*/ 1459950 h 1464712"/>
              <a:gd name="connsiteX7" fmla="*/ 0 w 1313285"/>
              <a:gd name="connsiteY7" fmla="*/ 1284720 h 1464712"/>
              <a:gd name="connsiteX8" fmla="*/ 0 w 1313285"/>
              <a:gd name="connsiteY8" fmla="*/ 156179 h 1464712"/>
              <a:gd name="connsiteX0" fmla="*/ 0 w 1308981"/>
              <a:gd name="connsiteY0" fmla="*/ 156179 h 1464712"/>
              <a:gd name="connsiteX1" fmla="*/ 146654 w 1308981"/>
              <a:gd name="connsiteY1" fmla="*/ 0 h 1464712"/>
              <a:gd name="connsiteX2" fmla="*/ 1166631 w 1308981"/>
              <a:gd name="connsiteY2" fmla="*/ 0 h 1464712"/>
              <a:gd name="connsiteX3" fmla="*/ 1308523 w 1308981"/>
              <a:gd name="connsiteY3" fmla="*/ 160942 h 1464712"/>
              <a:gd name="connsiteX4" fmla="*/ 1308523 w 1308981"/>
              <a:gd name="connsiteY4" fmla="*/ 1318058 h 1464712"/>
              <a:gd name="connsiteX5" fmla="*/ 1147581 w 1308981"/>
              <a:gd name="connsiteY5" fmla="*/ 1464712 h 1464712"/>
              <a:gd name="connsiteX6" fmla="*/ 127605 w 1308981"/>
              <a:gd name="connsiteY6" fmla="*/ 1459950 h 1464712"/>
              <a:gd name="connsiteX7" fmla="*/ 0 w 1308981"/>
              <a:gd name="connsiteY7" fmla="*/ 1284720 h 1464712"/>
              <a:gd name="connsiteX8" fmla="*/ 0 w 1308981"/>
              <a:gd name="connsiteY8" fmla="*/ 156179 h 1464712"/>
              <a:gd name="connsiteX0" fmla="*/ 0 w 1318185"/>
              <a:gd name="connsiteY0" fmla="*/ 156179 h 1464712"/>
              <a:gd name="connsiteX1" fmla="*/ 146654 w 1318185"/>
              <a:gd name="connsiteY1" fmla="*/ 0 h 1464712"/>
              <a:gd name="connsiteX2" fmla="*/ 1166631 w 1318185"/>
              <a:gd name="connsiteY2" fmla="*/ 0 h 1464712"/>
              <a:gd name="connsiteX3" fmla="*/ 1318048 w 1318185"/>
              <a:gd name="connsiteY3" fmla="*/ 213330 h 1464712"/>
              <a:gd name="connsiteX4" fmla="*/ 1308523 w 1318185"/>
              <a:gd name="connsiteY4" fmla="*/ 1318058 h 1464712"/>
              <a:gd name="connsiteX5" fmla="*/ 1147581 w 1318185"/>
              <a:gd name="connsiteY5" fmla="*/ 1464712 h 1464712"/>
              <a:gd name="connsiteX6" fmla="*/ 127605 w 1318185"/>
              <a:gd name="connsiteY6" fmla="*/ 1459950 h 1464712"/>
              <a:gd name="connsiteX7" fmla="*/ 0 w 1318185"/>
              <a:gd name="connsiteY7" fmla="*/ 1284720 h 1464712"/>
              <a:gd name="connsiteX8" fmla="*/ 0 w 1318185"/>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213330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75230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51417 h 1464712"/>
              <a:gd name="connsiteX4" fmla="*/ 1322811 w 1322811"/>
              <a:gd name="connsiteY4" fmla="*/ 1318058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 name="connsiteX0" fmla="*/ 0 w 1322811"/>
              <a:gd name="connsiteY0" fmla="*/ 156179 h 1464712"/>
              <a:gd name="connsiteX1" fmla="*/ 146654 w 1322811"/>
              <a:gd name="connsiteY1" fmla="*/ 0 h 1464712"/>
              <a:gd name="connsiteX2" fmla="*/ 1166631 w 1322811"/>
              <a:gd name="connsiteY2" fmla="*/ 0 h 1464712"/>
              <a:gd name="connsiteX3" fmla="*/ 1318048 w 1322811"/>
              <a:gd name="connsiteY3" fmla="*/ 151417 h 1464712"/>
              <a:gd name="connsiteX4" fmla="*/ 1322811 w 1322811"/>
              <a:gd name="connsiteY4" fmla="*/ 1332345 h 1464712"/>
              <a:gd name="connsiteX5" fmla="*/ 1147581 w 1322811"/>
              <a:gd name="connsiteY5" fmla="*/ 1464712 h 1464712"/>
              <a:gd name="connsiteX6" fmla="*/ 127605 w 1322811"/>
              <a:gd name="connsiteY6" fmla="*/ 1459950 h 1464712"/>
              <a:gd name="connsiteX7" fmla="*/ 0 w 1322811"/>
              <a:gd name="connsiteY7" fmla="*/ 1284720 h 1464712"/>
              <a:gd name="connsiteX8" fmla="*/ 0 w 1322811"/>
              <a:gd name="connsiteY8" fmla="*/ 156179 h 146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22811" h="1464712">
                <a:moveTo>
                  <a:pt x="0" y="156179"/>
                </a:moveTo>
                <a:cubicBezTo>
                  <a:pt x="0" y="35730"/>
                  <a:pt x="26205" y="0"/>
                  <a:pt x="146654" y="0"/>
                </a:cubicBezTo>
                <a:lnTo>
                  <a:pt x="1166631" y="0"/>
                </a:lnTo>
                <a:cubicBezTo>
                  <a:pt x="1287080" y="0"/>
                  <a:pt x="1318048" y="30968"/>
                  <a:pt x="1318048" y="151417"/>
                </a:cubicBezTo>
                <a:cubicBezTo>
                  <a:pt x="1319635" y="537122"/>
                  <a:pt x="1321224" y="946640"/>
                  <a:pt x="1322811" y="1332345"/>
                </a:cubicBezTo>
                <a:cubicBezTo>
                  <a:pt x="1322811" y="1452794"/>
                  <a:pt x="1268030" y="1464712"/>
                  <a:pt x="1147581" y="1464712"/>
                </a:cubicBezTo>
                <a:lnTo>
                  <a:pt x="127605" y="1459950"/>
                </a:lnTo>
                <a:cubicBezTo>
                  <a:pt x="7156" y="1459950"/>
                  <a:pt x="0" y="1405169"/>
                  <a:pt x="0" y="1284720"/>
                </a:cubicBezTo>
                <a:lnTo>
                  <a:pt x="0" y="156179"/>
                </a:lnTo>
                <a:close/>
              </a:path>
            </a:pathLst>
          </a:custGeom>
          <a:solidFill>
            <a:srgbClr val="33CC33"/>
          </a:solidFill>
          <a:ln w="25400">
            <a:noFill/>
            <a:round/>
            <a:headEnd/>
            <a:tailEnd/>
          </a:ln>
        </p:spPr>
        <p:txBody>
          <a:bodyPr vert="horz" wrap="square" lIns="0" tIns="36000" rIns="0" bIns="0" numCol="1" anchor="ctr" anchorCtr="0" compatLnSpc="1">
            <a:prstTxWarp prst="textNoShape">
              <a:avLst/>
            </a:prstTxWarp>
          </a:bodyPr>
          <a:lstStyle/>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の月</a:t>
            </a:r>
            <a:r>
              <a:rPr kumimoji="1" lang="ja-JP" altLang="en-US" sz="1400" b="1" i="0" u="none" strike="noStrike" kern="1200" cap="none" spc="-30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a:t>
            </a:r>
            <a:endParaRPr kumimoji="1" lang="en-US" altLang="ja-JP" sz="1400" b="1" i="0" u="none" strike="noStrike" kern="1200" cap="none" spc="-30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ts val="1800"/>
              </a:lnSpc>
              <a:spcBef>
                <a:spcPct val="0"/>
              </a:spcBef>
              <a:spcAft>
                <a:spcPct val="0"/>
              </a:spcAft>
              <a:buClrTx/>
              <a:buSzTx/>
              <a:buFontTx/>
              <a:buNone/>
              <a:tabLst/>
              <a:defRPr/>
            </a:pPr>
            <a:r>
              <a:rPr kumimoji="1" lang="ja-JP" altLang="en-US" sz="10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（令和２年４月～）</a:t>
            </a:r>
            <a:endParaRPr kumimoji="1" lang="ja-JP" altLang="en-US" sz="1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Rectangle 5"/>
          <p:cNvSpPr>
            <a:spLocks noChangeArrowheads="1"/>
          </p:cNvSpPr>
          <p:nvPr/>
        </p:nvSpPr>
        <p:spPr bwMode="auto">
          <a:xfrm>
            <a:off x="1542397" y="8278166"/>
            <a:ext cx="5215739" cy="1259819"/>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52400" marR="0" lvl="0" indent="-152400" algn="l" defTabSz="1001908" rtl="0" eaLnBrk="0" fontAlgn="base" latinLnBrk="0" hangingPunct="0">
              <a:lnSpc>
                <a:spcPts val="17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◆通常、手当は申請の翌月分から支給開始となりますが、これまで障害年金を受給していたため児童扶養手当を受給できなかった方のうち、令和３年３月１日に支給要件を満たしている方は、令和３年６月</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日までに申請すれば、令和３年３月分の手当から受給できます。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52400" marR="0" lvl="0" indent="-152400" algn="l" defTabSz="1001908" rtl="0" eaLnBrk="0" fontAlgn="base" latinLnBrk="0" hangingPunct="0">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◆令和３年３月分と４月分の手当は、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令和３年５月に支払われます。</a:t>
            </a:r>
            <a:endPar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AutoShape 2"/>
          <p:cNvSpPr>
            <a:spLocks noChangeArrowheads="1"/>
          </p:cNvSpPr>
          <p:nvPr/>
        </p:nvSpPr>
        <p:spPr bwMode="auto">
          <a:xfrm>
            <a:off x="286128" y="8208807"/>
            <a:ext cx="1224000" cy="1432178"/>
          </a:xfrm>
          <a:prstGeom prst="roundRect">
            <a:avLst>
              <a:gd name="adj" fmla="val 16667"/>
            </a:avLst>
          </a:prstGeom>
          <a:solidFill>
            <a:srgbClr val="33CC33"/>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支給開始月</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テキスト ボックス 41"/>
          <p:cNvSpPr txBox="1"/>
          <p:nvPr/>
        </p:nvSpPr>
        <p:spPr>
          <a:xfrm>
            <a:off x="1532872" y="3143018"/>
            <a:ext cx="5503464" cy="2539157"/>
          </a:xfrm>
          <a:prstGeom prst="rect">
            <a:avLst/>
          </a:prstGeom>
          <a:noFill/>
        </p:spPr>
        <p:txBody>
          <a:bodyPr wrap="square" lIns="100800" tIns="0" rIns="0" bIns="0" rtlCol="0">
            <a:spAutoFit/>
          </a:bodyPr>
          <a:lstStyle/>
          <a:p>
            <a:pPr marL="0" marR="0" lvl="0" indent="0" algn="l" defTabSz="1268413" rtl="0" eaLnBrk="1" fontAlgn="base" latinLnBrk="0" hangingPunct="1">
              <a:lnSpc>
                <a:spcPts val="1800"/>
              </a:lnSpc>
              <a:spcBef>
                <a:spcPct val="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◆子どもが１人</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場合</a:t>
            </a:r>
            <a:endParaRPr kumimoji="1" lang="en-US" altLang="ja-JP"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268413"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43,160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　</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969963"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一部支給</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43,150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10,180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◆子ども２人目の加算額</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10,190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10,180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5,100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◆子ども３人目</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以降の加算</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額</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（１人につき）</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全部</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6,110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980000" marR="0" lvl="0" indent="0" algn="l" defTabSz="1001908" rtl="0" eaLnBrk="0" fontAlgn="base" latinLnBrk="0" hangingPunct="0">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一部支給：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6,100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 </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3,060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0" fontAlgn="base" latinLnBrk="0" hangingPunct="0">
              <a:lnSpc>
                <a:spcPts val="1800"/>
              </a:lnSpc>
              <a:spcBef>
                <a:spcPts val="600"/>
              </a:spcBef>
              <a:spcAft>
                <a:spcPct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⁵</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所得に応じて決定されます。</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4" name="Rectangle 5"/>
          <p:cNvSpPr>
            <a:spLocks noChangeArrowheads="1"/>
          </p:cNvSpPr>
          <p:nvPr/>
        </p:nvSpPr>
        <p:spPr bwMode="auto">
          <a:xfrm>
            <a:off x="1535496" y="6303351"/>
            <a:ext cx="5208923" cy="1259819"/>
          </a:xfrm>
          <a:prstGeom prst="rect">
            <a:avLst/>
          </a:prstGeom>
          <a:noFill/>
          <a:ln w="9525">
            <a:noFill/>
            <a:miter lim="800000"/>
            <a:headEnd/>
            <a:tailEnd/>
          </a:ln>
          <a:effectLst/>
        </p:spPr>
        <p:txBody>
          <a:bodyPr vert="horz" wrap="square" lIns="100191" tIns="50095" rIns="100191" bIns="50095" numCol="1" anchor="t" anchorCtr="0" compatLnSpc="1">
            <a:prstTxWarp prst="textNoShape">
              <a:avLst/>
            </a:prstTxWarp>
            <a:spAutoFit/>
          </a:bodyPr>
          <a:lstStyle/>
          <a:p>
            <a:pPr marL="152400" marR="0" lvl="0" indent="-152400" algn="l" defTabSz="1001908" rtl="0" eaLnBrk="0" fontAlgn="base" latinLnBrk="0" hangingPunct="0">
              <a:lnSpc>
                <a:spcPts val="17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◆既に児童扶養手当受給資格者として認定を受けている方は、原則、申請は不要です。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52400" marR="0" lvl="0" indent="-152400" algn="l" defTabSz="1001908" rtl="0" eaLnBrk="0" fontAlgn="base" latinLnBrk="0" hangingPunct="0">
              <a:lnSpc>
                <a:spcPts val="1700"/>
              </a:lnSpc>
              <a:spcBef>
                <a:spcPts val="6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◆それ以外の方は、</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児童扶養手当を受給するためには、お住まいの市区町村への申請が必要です。</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なお、令和３年３月１日より前であっても</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事前申請は可能</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です。</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AutoShape 2"/>
          <p:cNvSpPr>
            <a:spLocks noChangeArrowheads="1"/>
          </p:cNvSpPr>
          <p:nvPr/>
        </p:nvSpPr>
        <p:spPr bwMode="auto">
          <a:xfrm>
            <a:off x="281936" y="6302412"/>
            <a:ext cx="1224000" cy="1296000"/>
          </a:xfrm>
          <a:prstGeom prst="roundRect">
            <a:avLst>
              <a:gd name="adj" fmla="val 16667"/>
            </a:avLst>
          </a:prstGeom>
          <a:solidFill>
            <a:srgbClr val="33CC33"/>
          </a:solidFill>
          <a:ln w="25400">
            <a:noFill/>
            <a:round/>
            <a:headEnd/>
            <a:tailEnd/>
          </a:ln>
        </p:spPr>
        <p:txBody>
          <a:bodyPr vert="horz" wrap="square" lIns="0" tIns="54000" rIns="0" bIns="0" numCol="1" anchor="ctr" anchorCtr="0" compatLnSpc="1">
            <a:prstTxWarp prst="textNoShape">
              <a:avLst/>
            </a:prstTxWarp>
          </a:bodyPr>
          <a:lstStyle/>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手当を受給</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するための</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手続き</a:t>
            </a:r>
            <a:endParaRPr kumimoji="1" lang="en-US" altLang="ja-JP"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129213" y="197967"/>
            <a:ext cx="6910804" cy="427090"/>
          </a:xfrm>
          <a:prstGeom prst="rect">
            <a:avLst/>
          </a:prstGeom>
          <a:solidFill>
            <a:srgbClr val="FFD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23" name="正方形/長方形 22"/>
          <p:cNvSpPr/>
          <p:nvPr/>
        </p:nvSpPr>
        <p:spPr>
          <a:xfrm>
            <a:off x="129212" y="202877"/>
            <a:ext cx="133349" cy="427090"/>
          </a:xfrm>
          <a:prstGeom prst="rect">
            <a:avLst/>
          </a:prstGeom>
          <a:solidFill>
            <a:srgbClr val="FF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5" name="テキスト ボックス 24"/>
          <p:cNvSpPr txBox="1"/>
          <p:nvPr/>
        </p:nvSpPr>
        <p:spPr>
          <a:xfrm>
            <a:off x="267919" y="201151"/>
            <a:ext cx="6302772" cy="432000"/>
          </a:xfrm>
          <a:prstGeom prst="rect">
            <a:avLst/>
          </a:prstGeom>
          <a:noFill/>
        </p:spPr>
        <p:txBody>
          <a:bodyPr wrap="square" lIns="108000" tIns="54000" rIns="0" bIns="0" rtlCol="0" anchor="ctr" anchorCtr="0">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２．支給制限に関する所得の算定が変わります</a:t>
            </a:r>
            <a:endParaRPr kumimoji="1" lang="en-US" altLang="ja-JP" sz="16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8"/>
          <p:cNvSpPr/>
          <p:nvPr/>
        </p:nvSpPr>
        <p:spPr>
          <a:xfrm>
            <a:off x="166605" y="2970168"/>
            <a:ext cx="6822105" cy="2835866"/>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0" name="角丸四角形 29"/>
          <p:cNvSpPr/>
          <p:nvPr/>
        </p:nvSpPr>
        <p:spPr>
          <a:xfrm>
            <a:off x="166604" y="6102623"/>
            <a:ext cx="6822105" cy="1674880"/>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2" name="角丸四角形 31"/>
          <p:cNvSpPr/>
          <p:nvPr/>
        </p:nvSpPr>
        <p:spPr>
          <a:xfrm>
            <a:off x="163914" y="8074092"/>
            <a:ext cx="6822105" cy="1674880"/>
          </a:xfrm>
          <a:prstGeom prst="roundRect">
            <a:avLst>
              <a:gd name="adj" fmla="val 3188"/>
            </a:avLst>
          </a:prstGeom>
          <a:noFill/>
          <a:ln w="25400" cap="rnd">
            <a:solidFill>
              <a:srgbClr val="33CC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31188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203CFD8C950C8C408A5F2BA690A7B904" ma:contentTypeVersion="11" ma:contentTypeDescription="" ma:contentTypeScope="" ma:versionID="0a81e5e294a98a0c29b6227a58d6a4d7">
  <xsd:schema xmlns:xsd="http://www.w3.org/2001/XMLSchema" xmlns:p="http://schemas.microsoft.com/office/2006/metadata/properties" xmlns:ns2="8B97BE19-CDDD-400E-817A-CFDD13F7EC12" xmlns:ns3="96644011-fdb5-4a67-a809-8d06bf36c1e2" targetNamespace="http://schemas.microsoft.com/office/2006/metadata/properties" ma:root="true" ma:fieldsID="f88e75879075e565e15826244df90c3c" ns2:_="" ns3:_="">
    <xsd:import namespace="8B97BE19-CDDD-400E-817A-CFDD13F7EC12"/>
    <xsd:import namespace="96644011-fdb5-4a67-a809-8d06bf36c1e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96644011-fdb5-4a67-a809-8d06bf36c1e2"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AAAA870-562D-470A-97F4-8107A804010E}">
  <ds:schemaRefs>
    <ds:schemaRef ds:uri="http://schemas.microsoft.com/sharepoint/v3/contenttype/forms"/>
  </ds:schemaRefs>
</ds:datastoreItem>
</file>

<file path=customXml/itemProps2.xml><?xml version="1.0" encoding="utf-8"?>
<ds:datastoreItem xmlns:ds="http://schemas.openxmlformats.org/officeDocument/2006/customXml" ds:itemID="{C2E0F558-D430-4C2E-ABC2-736BBDE3EE47}">
  <ds:schemaRefs>
    <ds:schemaRef ds:uri="8B97BE19-CDDD-400E-817A-CFDD13F7EC12"/>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96644011-fdb5-4a67-a809-8d06bf36c1e2"/>
    <ds:schemaRef ds:uri="http://purl.org/dc/terms/"/>
    <ds:schemaRef ds:uri="http://schemas.openxmlformats.org/package/2006/metadata/core-properties"/>
  </ds:schemaRefs>
</ds:datastoreItem>
</file>

<file path=customXml/itemProps3.xml><?xml version="1.0" encoding="utf-8"?>
<ds:datastoreItem xmlns:ds="http://schemas.openxmlformats.org/officeDocument/2006/customXml" ds:itemID="{4833A170-6833-487D-B9B3-4FE18FFEF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96644011-fdb5-4a67-a809-8d06bf36c1e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3396</TotalTime>
  <Words>821</Words>
  <Application>Microsoft Office PowerPoint</Application>
  <PresentationFormat>ユーザー設定</PresentationFormat>
  <Paragraphs>67</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HGPｺﾞｼｯｸM</vt:lpstr>
      <vt:lpstr>ＭＳ Ｐゴシック</vt:lpstr>
      <vt:lpstr>メイリオ</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伊藤 瑠夏(itou-ruka.pv1)</cp:lastModifiedBy>
  <cp:revision>323</cp:revision>
  <cp:lastPrinted>2020-10-27T08:11:53Z</cp:lastPrinted>
  <dcterms:created xsi:type="dcterms:W3CDTF">2012-02-07T08:49:16Z</dcterms:created>
  <dcterms:modified xsi:type="dcterms:W3CDTF">2020-11-16T02:31:45Z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0x0101002DA299AC048A4B8EA9C1D19079C1A32200203CFD8C950C8C408A5F2BA690A7B904</vt:lpwstr>
  </property>
</Properties>
</file>