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3"/>
  </p:notesMasterIdLst>
  <p:handoutMasterIdLst>
    <p:handoutMasterId r:id="rId24"/>
  </p:handoutMasterIdLst>
  <p:sldIdLst>
    <p:sldId id="256" r:id="rId4"/>
    <p:sldId id="257" r:id="rId5"/>
    <p:sldId id="258" r:id="rId6"/>
    <p:sldId id="265" r:id="rId7"/>
    <p:sldId id="301" r:id="rId8"/>
    <p:sldId id="263" r:id="rId9"/>
    <p:sldId id="267" r:id="rId10"/>
    <p:sldId id="266" r:id="rId11"/>
    <p:sldId id="268" r:id="rId12"/>
    <p:sldId id="269" r:id="rId13"/>
    <p:sldId id="299" r:id="rId14"/>
    <p:sldId id="270" r:id="rId15"/>
    <p:sldId id="271" r:id="rId16"/>
    <p:sldId id="289" r:id="rId17"/>
    <p:sldId id="304" r:id="rId18"/>
    <p:sldId id="283" r:id="rId19"/>
    <p:sldId id="284" r:id="rId20"/>
    <p:sldId id="285" r:id="rId21"/>
    <p:sldId id="287" r:id="rId2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伏町役場" initials="A" lastIdx="1" clrIdx="0">
    <p:extLst>
      <p:ext uri="{19B8F6BF-5375-455C-9EA6-DF929625EA0E}">
        <p15:presenceInfo xmlns:p15="http://schemas.microsoft.com/office/powerpoint/2012/main" userId="松伏町役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99"/>
    <a:srgbClr val="008000"/>
    <a:srgbClr val="FF9999"/>
    <a:srgbClr val="FFDB98"/>
    <a:srgbClr val="FFFF99"/>
    <a:srgbClr val="CCFF99"/>
    <a:srgbClr val="CC99FF"/>
    <a:srgbClr val="33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333" autoAdjust="0"/>
  </p:normalViewPr>
  <p:slideViewPr>
    <p:cSldViewPr snapToGrid="0">
      <p:cViewPr varScale="1">
        <p:scale>
          <a:sx n="98" d="100"/>
          <a:sy n="98" d="100"/>
        </p:scale>
        <p:origin x="96" y="86"/>
      </p:cViewPr>
      <p:guideLst/>
    </p:cSldViewPr>
  </p:slideViewPr>
  <p:outlineViewPr>
    <p:cViewPr>
      <p:scale>
        <a:sx n="33" d="100"/>
        <a:sy n="33" d="100"/>
      </p:scale>
      <p:origin x="0" y="-1428"/>
    </p:cViewPr>
  </p:outlineViewPr>
  <p:notesTextViewPr>
    <p:cViewPr>
      <p:scale>
        <a:sx n="1" d="1"/>
        <a:sy n="1" d="1"/>
      </p:scale>
      <p:origin x="0" y="0"/>
    </p:cViewPr>
  </p:notesTextViewPr>
  <p:notesViewPr>
    <p:cSldViewPr snapToGrid="0">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8F08F-BB5B-4C74-A27F-C3ABE7A9F02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kumimoji="1" lang="ja-JP" altLang="en-US"/>
        </a:p>
      </dgm:t>
    </dgm:pt>
    <dgm:pt modelId="{0E2741F8-18C9-41E6-B4C9-3DAFD7C390E8}">
      <dgm:prSet phldrT="[テキスト]" custT="1"/>
      <dgm:spPr>
        <a:solidFill>
          <a:schemeClr val="accent4">
            <a:lumMod val="75000"/>
          </a:schemeClr>
        </a:solidFill>
        <a:ln>
          <a:noFill/>
        </a:ln>
      </dgm:spPr>
      <dgm:t>
        <a:bodyPr/>
        <a:lstStyle/>
        <a:p>
          <a:pPr>
            <a:lnSpc>
              <a:spcPts val="1500"/>
            </a:lnSpc>
          </a:pPr>
          <a:endParaRPr lang="ja-JP" altLang="en-US" sz="2000" dirty="0">
            <a:latin typeface="BIZ UDゴシック" panose="020B0400000000000000" pitchFamily="49" charset="-128"/>
            <a:ea typeface="BIZ UDゴシック" panose="020B0400000000000000" pitchFamily="49" charset="-128"/>
          </a:endParaRPr>
        </a:p>
      </dgm:t>
    </dgm:pt>
    <dgm:pt modelId="{DAF5656F-5CE6-405C-B8E3-7FF9769A71D5}" type="parTrans" cxnId="{0E431B3D-9796-4064-BEED-8C95DE5D1DAD}">
      <dgm:prSet/>
      <dgm:spPr/>
      <dgm:t>
        <a:bodyPr/>
        <a:lstStyle/>
        <a:p>
          <a:endParaRPr lang="ja-JP" altLang="en-US"/>
        </a:p>
      </dgm:t>
    </dgm:pt>
    <dgm:pt modelId="{EE5D21A2-F3C2-4F7A-B515-C3F11E468815}" type="sibTrans" cxnId="{0E431B3D-9796-4064-BEED-8C95DE5D1DAD}">
      <dgm:prSet/>
      <dgm:spPr/>
      <dgm:t>
        <a:bodyPr/>
        <a:lstStyle/>
        <a:p>
          <a:endParaRPr lang="ja-JP" altLang="en-US"/>
        </a:p>
      </dgm:t>
    </dgm:pt>
    <dgm:pt modelId="{C921CC6A-2950-4F9B-8748-24C639F69FF1}">
      <dgm:prSet phldrT="[テキスト]" custT="1"/>
      <dgm:spPr>
        <a:solidFill>
          <a:schemeClr val="accent1">
            <a:lumMod val="60000"/>
            <a:lumOff val="40000"/>
          </a:schemeClr>
        </a:solidFill>
        <a:ln>
          <a:noFill/>
        </a:ln>
      </dgm:spPr>
      <dgm:t>
        <a:bodyPr/>
        <a:lstStyle/>
        <a:p>
          <a:pPr>
            <a:lnSpc>
              <a:spcPts val="1500"/>
            </a:lnSpc>
          </a:pPr>
          <a:endParaRPr lang="en-US" altLang="ja-JP" sz="2000" dirty="0">
            <a:latin typeface="BIZ UDゴシック" panose="020B0400000000000000" pitchFamily="49" charset="-128"/>
            <a:ea typeface="BIZ UDゴシック" panose="020B0400000000000000" pitchFamily="49" charset="-128"/>
          </a:endParaRPr>
        </a:p>
      </dgm:t>
    </dgm:pt>
    <dgm:pt modelId="{35CA5F6D-1EB8-4910-ACC9-E36671DBFF67}" type="parTrans" cxnId="{D303A315-3D06-4E93-8533-6F0D6235770D}">
      <dgm:prSet/>
      <dgm:spPr/>
      <dgm:t>
        <a:bodyPr/>
        <a:lstStyle/>
        <a:p>
          <a:endParaRPr kumimoji="1" lang="ja-JP" altLang="en-US"/>
        </a:p>
      </dgm:t>
    </dgm:pt>
    <dgm:pt modelId="{8215F86D-A932-49C0-A943-6EC4BE6D74DE}" type="sibTrans" cxnId="{D303A315-3D06-4E93-8533-6F0D6235770D}">
      <dgm:prSet/>
      <dgm:spPr/>
      <dgm:t>
        <a:bodyPr/>
        <a:lstStyle/>
        <a:p>
          <a:endParaRPr kumimoji="1" lang="ja-JP" altLang="en-US"/>
        </a:p>
      </dgm:t>
    </dgm:pt>
    <dgm:pt modelId="{A7914DEA-016A-4DFB-AEB3-852FC42C5EC3}">
      <dgm:prSet custT="1">
        <dgm:style>
          <a:lnRef idx="3">
            <a:schemeClr val="lt1"/>
          </a:lnRef>
          <a:fillRef idx="1">
            <a:schemeClr val="accent4"/>
          </a:fillRef>
          <a:effectRef idx="1">
            <a:schemeClr val="accent4"/>
          </a:effectRef>
          <a:fontRef idx="minor">
            <a:schemeClr val="lt1"/>
          </a:fontRef>
        </dgm:style>
      </dgm:prSet>
      <dgm:spPr>
        <a:solidFill>
          <a:schemeClr val="bg1">
            <a:lumMod val="50000"/>
          </a:schemeClr>
        </a:solidFill>
      </dgm:spPr>
      <dgm:t>
        <a:bodyPr/>
        <a:lstStyle/>
        <a:p>
          <a:pPr algn="ctr"/>
          <a:r>
            <a:rPr kumimoji="1" lang="ja-JP" altLang="ja-JP" sz="2200" b="1" dirty="0">
              <a:latin typeface="BIZ UDゴシック" panose="020B0400000000000000" pitchFamily="49" charset="-128"/>
              <a:ea typeface="BIZ UDゴシック" panose="020B0400000000000000" pitchFamily="49" charset="-128"/>
            </a:rPr>
            <a:t>松伏町</a:t>
          </a:r>
          <a:r>
            <a:rPr kumimoji="1" lang="ja-JP" altLang="en-US" sz="2200" b="1" dirty="0">
              <a:latin typeface="BIZ UDゴシック" panose="020B0400000000000000" pitchFamily="49" charset="-128"/>
              <a:ea typeface="BIZ UDゴシック" panose="020B0400000000000000" pitchFamily="49" charset="-128"/>
            </a:rPr>
            <a:t>ＤＸ推進計画</a:t>
          </a:r>
        </a:p>
      </dgm:t>
    </dgm:pt>
    <dgm:pt modelId="{43B33157-6BC9-4FE9-9AFC-F47C95FC3DEE}" type="parTrans" cxnId="{94F936FC-D836-48A8-8B95-BDE9E38F7B07}">
      <dgm:prSet/>
      <dgm:spPr/>
      <dgm:t>
        <a:bodyPr/>
        <a:lstStyle/>
        <a:p>
          <a:endParaRPr kumimoji="1" lang="ja-JP" altLang="en-US"/>
        </a:p>
      </dgm:t>
    </dgm:pt>
    <dgm:pt modelId="{604E0EF6-016B-4520-AAE8-DABA85CA6C97}" type="sibTrans" cxnId="{94F936FC-D836-48A8-8B95-BDE9E38F7B07}">
      <dgm:prSet/>
      <dgm:spPr/>
      <dgm:t>
        <a:bodyPr/>
        <a:lstStyle/>
        <a:p>
          <a:endParaRPr kumimoji="1" lang="ja-JP" altLang="en-US"/>
        </a:p>
      </dgm:t>
    </dgm:pt>
    <dgm:pt modelId="{9F234EE7-51F0-45A0-8E2E-927EA6126882}">
      <dgm:prSet custT="1"/>
      <dgm:spPr>
        <a:solidFill>
          <a:schemeClr val="bg1">
            <a:alpha val="90000"/>
          </a:schemeClr>
        </a:solidFill>
        <a:ln>
          <a:noFill/>
        </a:ln>
      </dgm:spPr>
      <dgm:t>
        <a:bodyPr/>
        <a:lstStyle/>
        <a:p>
          <a:endParaRPr kumimoji="1" lang="ja-JP" altLang="en-US" sz="1800" dirty="0">
            <a:latin typeface="BIZ UDゴシック" panose="020B0400000000000000" pitchFamily="49" charset="-128"/>
            <a:ea typeface="BIZ UDゴシック" panose="020B0400000000000000" pitchFamily="49" charset="-128"/>
          </a:endParaRPr>
        </a:p>
      </dgm:t>
    </dgm:pt>
    <dgm:pt modelId="{A43ABF3A-3E61-4B9B-BAA7-9293DF7CFD52}" type="sibTrans" cxnId="{A37C1FBC-AC6E-4850-845A-5606A6EC34B0}">
      <dgm:prSet/>
      <dgm:spPr/>
      <dgm:t>
        <a:bodyPr/>
        <a:lstStyle/>
        <a:p>
          <a:endParaRPr kumimoji="1" lang="ja-JP" altLang="en-US"/>
        </a:p>
      </dgm:t>
    </dgm:pt>
    <dgm:pt modelId="{2ECC4DB0-3E91-4D45-B73A-2784344C5A5C}" type="parTrans" cxnId="{A37C1FBC-AC6E-4850-845A-5606A6EC34B0}">
      <dgm:prSet/>
      <dgm:spPr/>
      <dgm:t>
        <a:bodyPr/>
        <a:lstStyle/>
        <a:p>
          <a:endParaRPr kumimoji="1" lang="ja-JP" altLang="en-US"/>
        </a:p>
      </dgm:t>
    </dgm:pt>
    <dgm:pt modelId="{53B2DE94-B134-4842-9F3F-6C4769EA9FC8}" type="pres">
      <dgm:prSet presAssocID="{F288F08F-BB5B-4C74-A27F-C3ABE7A9F023}" presName="Name0" presStyleCnt="0">
        <dgm:presLayoutVars>
          <dgm:dir/>
          <dgm:animLvl val="lvl"/>
          <dgm:resizeHandles val="exact"/>
        </dgm:presLayoutVars>
      </dgm:prSet>
      <dgm:spPr/>
    </dgm:pt>
    <dgm:pt modelId="{133589FA-6889-4AEC-972B-6D4B11A83B42}" type="pres">
      <dgm:prSet presAssocID="{A7914DEA-016A-4DFB-AEB3-852FC42C5EC3}" presName="linNode" presStyleCnt="0"/>
      <dgm:spPr/>
    </dgm:pt>
    <dgm:pt modelId="{787DB352-4B59-4ACD-8CBF-4304F37CB8AE}" type="pres">
      <dgm:prSet presAssocID="{A7914DEA-016A-4DFB-AEB3-852FC42C5EC3}" presName="parentText" presStyleLbl="node1" presStyleIdx="0" presStyleCnt="3" custScaleX="103204" custScaleY="70515" custLinFactNeighborX="89034" custLinFactNeighborY="-16448">
        <dgm:presLayoutVars>
          <dgm:chMax val="1"/>
          <dgm:bulletEnabled val="1"/>
        </dgm:presLayoutVars>
      </dgm:prSet>
      <dgm:spPr/>
    </dgm:pt>
    <dgm:pt modelId="{21AD1A14-E250-4A68-81A0-DEBF06EBE067}" type="pres">
      <dgm:prSet presAssocID="{604E0EF6-016B-4520-AAE8-DABA85CA6C97}" presName="sp" presStyleCnt="0"/>
      <dgm:spPr/>
    </dgm:pt>
    <dgm:pt modelId="{211D250A-2887-4D81-8E4C-4A33613E5EB1}" type="pres">
      <dgm:prSet presAssocID="{C921CC6A-2950-4F9B-8748-24C639F69FF1}" presName="linNode" presStyleCnt="0"/>
      <dgm:spPr/>
    </dgm:pt>
    <dgm:pt modelId="{23CA00FD-E692-4C13-93D0-901079D9B031}" type="pres">
      <dgm:prSet presAssocID="{C921CC6A-2950-4F9B-8748-24C639F69FF1}" presName="parentText" presStyleLbl="node1" presStyleIdx="1" presStyleCnt="3" custScaleX="96606">
        <dgm:presLayoutVars>
          <dgm:chMax val="1"/>
          <dgm:bulletEnabled val="1"/>
        </dgm:presLayoutVars>
      </dgm:prSet>
      <dgm:spPr/>
    </dgm:pt>
    <dgm:pt modelId="{BAD44181-BF99-48F7-A9D9-0B94FBBE16BE}" type="pres">
      <dgm:prSet presAssocID="{8215F86D-A932-49C0-A943-6EC4BE6D74DE}" presName="sp" presStyleCnt="0"/>
      <dgm:spPr/>
    </dgm:pt>
    <dgm:pt modelId="{A85B8459-FDF5-4D6D-998E-184FA55281A0}" type="pres">
      <dgm:prSet presAssocID="{0E2741F8-18C9-41E6-B4C9-3DAFD7C390E8}" presName="linNode" presStyleCnt="0"/>
      <dgm:spPr/>
    </dgm:pt>
    <dgm:pt modelId="{BEB29992-5638-4AFD-9D33-2B7B46BA7BE3}" type="pres">
      <dgm:prSet presAssocID="{0E2741F8-18C9-41E6-B4C9-3DAFD7C390E8}" presName="parentText" presStyleLbl="node1" presStyleIdx="2" presStyleCnt="3" custScaleX="96858">
        <dgm:presLayoutVars>
          <dgm:chMax val="1"/>
          <dgm:bulletEnabled val="1"/>
        </dgm:presLayoutVars>
      </dgm:prSet>
      <dgm:spPr/>
    </dgm:pt>
    <dgm:pt modelId="{4B3971FE-B9A5-46B3-9859-E6B9B84B84F3}" type="pres">
      <dgm:prSet presAssocID="{0E2741F8-18C9-41E6-B4C9-3DAFD7C390E8}" presName="descendantText" presStyleLbl="alignAccFollowNode1" presStyleIdx="0" presStyleCnt="1" custFlipHor="1" custScaleX="99490" custScaleY="8982" custLinFactY="-88262" custLinFactNeighborX="1697" custLinFactNeighborY="-100000">
        <dgm:presLayoutVars>
          <dgm:bulletEnabled val="1"/>
        </dgm:presLayoutVars>
      </dgm:prSet>
      <dgm:spPr/>
    </dgm:pt>
  </dgm:ptLst>
  <dgm:cxnLst>
    <dgm:cxn modelId="{3CCCDE10-C5F0-4F29-809B-E11C30550164}" type="presOf" srcId="{A7914DEA-016A-4DFB-AEB3-852FC42C5EC3}" destId="{787DB352-4B59-4ACD-8CBF-4304F37CB8AE}" srcOrd="0" destOrd="0" presId="urn:microsoft.com/office/officeart/2005/8/layout/vList5"/>
    <dgm:cxn modelId="{D303A315-3D06-4E93-8533-6F0D6235770D}" srcId="{F288F08F-BB5B-4C74-A27F-C3ABE7A9F023}" destId="{C921CC6A-2950-4F9B-8748-24C639F69FF1}" srcOrd="1" destOrd="0" parTransId="{35CA5F6D-1EB8-4910-ACC9-E36671DBFF67}" sibTransId="{8215F86D-A932-49C0-A943-6EC4BE6D74DE}"/>
    <dgm:cxn modelId="{61721827-B238-44F8-87A1-8C0108EC256C}" type="presOf" srcId="{0E2741F8-18C9-41E6-B4C9-3DAFD7C390E8}" destId="{BEB29992-5638-4AFD-9D33-2B7B46BA7BE3}" srcOrd="0" destOrd="0" presId="urn:microsoft.com/office/officeart/2005/8/layout/vList5"/>
    <dgm:cxn modelId="{1491282E-E6FE-4939-BBF3-0FEDBD4617BA}" type="presOf" srcId="{F288F08F-BB5B-4C74-A27F-C3ABE7A9F023}" destId="{53B2DE94-B134-4842-9F3F-6C4769EA9FC8}" srcOrd="0" destOrd="0" presId="urn:microsoft.com/office/officeart/2005/8/layout/vList5"/>
    <dgm:cxn modelId="{0E431B3D-9796-4064-BEED-8C95DE5D1DAD}" srcId="{F288F08F-BB5B-4C74-A27F-C3ABE7A9F023}" destId="{0E2741F8-18C9-41E6-B4C9-3DAFD7C390E8}" srcOrd="2" destOrd="0" parTransId="{DAF5656F-5CE6-405C-B8E3-7FF9769A71D5}" sibTransId="{EE5D21A2-F3C2-4F7A-B515-C3F11E468815}"/>
    <dgm:cxn modelId="{A37C1FBC-AC6E-4850-845A-5606A6EC34B0}" srcId="{0E2741F8-18C9-41E6-B4C9-3DAFD7C390E8}" destId="{9F234EE7-51F0-45A0-8E2E-927EA6126882}" srcOrd="0" destOrd="0" parTransId="{2ECC4DB0-3E91-4D45-B73A-2784344C5A5C}" sibTransId="{A43ABF3A-3E61-4B9B-BAA7-9293DF7CFD52}"/>
    <dgm:cxn modelId="{9996B1CF-27C5-4B22-9B84-D9DC2255BB85}" type="presOf" srcId="{9F234EE7-51F0-45A0-8E2E-927EA6126882}" destId="{4B3971FE-B9A5-46B3-9859-E6B9B84B84F3}" srcOrd="0" destOrd="0" presId="urn:microsoft.com/office/officeart/2005/8/layout/vList5"/>
    <dgm:cxn modelId="{33CAE0D5-CA19-437C-A624-1A8FDE835B58}" type="presOf" srcId="{C921CC6A-2950-4F9B-8748-24C639F69FF1}" destId="{23CA00FD-E692-4C13-93D0-901079D9B031}" srcOrd="0" destOrd="0" presId="urn:microsoft.com/office/officeart/2005/8/layout/vList5"/>
    <dgm:cxn modelId="{94F936FC-D836-48A8-8B95-BDE9E38F7B07}" srcId="{F288F08F-BB5B-4C74-A27F-C3ABE7A9F023}" destId="{A7914DEA-016A-4DFB-AEB3-852FC42C5EC3}" srcOrd="0" destOrd="0" parTransId="{43B33157-6BC9-4FE9-9AFC-F47C95FC3DEE}" sibTransId="{604E0EF6-016B-4520-AAE8-DABA85CA6C97}"/>
    <dgm:cxn modelId="{C42DC67B-74B0-4927-96CD-726A16289771}" type="presParOf" srcId="{53B2DE94-B134-4842-9F3F-6C4769EA9FC8}" destId="{133589FA-6889-4AEC-972B-6D4B11A83B42}" srcOrd="0" destOrd="0" presId="urn:microsoft.com/office/officeart/2005/8/layout/vList5"/>
    <dgm:cxn modelId="{52C1E3DB-24B6-480B-BE92-A574BCF2C12C}" type="presParOf" srcId="{133589FA-6889-4AEC-972B-6D4B11A83B42}" destId="{787DB352-4B59-4ACD-8CBF-4304F37CB8AE}" srcOrd="0" destOrd="0" presId="urn:microsoft.com/office/officeart/2005/8/layout/vList5"/>
    <dgm:cxn modelId="{50F090CA-DC90-4B2A-8665-1CD625B6EC63}" type="presParOf" srcId="{53B2DE94-B134-4842-9F3F-6C4769EA9FC8}" destId="{21AD1A14-E250-4A68-81A0-DEBF06EBE067}" srcOrd="1" destOrd="0" presId="urn:microsoft.com/office/officeart/2005/8/layout/vList5"/>
    <dgm:cxn modelId="{FEAFEA37-C7C3-4E95-8D05-14CF280CFD6F}" type="presParOf" srcId="{53B2DE94-B134-4842-9F3F-6C4769EA9FC8}" destId="{211D250A-2887-4D81-8E4C-4A33613E5EB1}" srcOrd="2" destOrd="0" presId="urn:microsoft.com/office/officeart/2005/8/layout/vList5"/>
    <dgm:cxn modelId="{F2BEC1E0-352A-4051-B95F-F68683A2F961}" type="presParOf" srcId="{211D250A-2887-4D81-8E4C-4A33613E5EB1}" destId="{23CA00FD-E692-4C13-93D0-901079D9B031}" srcOrd="0" destOrd="0" presId="urn:microsoft.com/office/officeart/2005/8/layout/vList5"/>
    <dgm:cxn modelId="{3E6CDECD-753C-44C9-B88B-E434C468D44F}" type="presParOf" srcId="{53B2DE94-B134-4842-9F3F-6C4769EA9FC8}" destId="{BAD44181-BF99-48F7-A9D9-0B94FBBE16BE}" srcOrd="3" destOrd="0" presId="urn:microsoft.com/office/officeart/2005/8/layout/vList5"/>
    <dgm:cxn modelId="{D8E5E52F-01D6-4260-A67E-EADD04E1CFC6}" type="presParOf" srcId="{53B2DE94-B134-4842-9F3F-6C4769EA9FC8}" destId="{A85B8459-FDF5-4D6D-998E-184FA55281A0}" srcOrd="4" destOrd="0" presId="urn:microsoft.com/office/officeart/2005/8/layout/vList5"/>
    <dgm:cxn modelId="{8A808F19-2C39-4AE7-B5E9-7726FDB83238}" type="presParOf" srcId="{A85B8459-FDF5-4D6D-998E-184FA55281A0}" destId="{BEB29992-5638-4AFD-9D33-2B7B46BA7BE3}" srcOrd="0" destOrd="0" presId="urn:microsoft.com/office/officeart/2005/8/layout/vList5"/>
    <dgm:cxn modelId="{5B4A25C5-3EAB-4DBC-9E42-E3E314735C13}" type="presParOf" srcId="{A85B8459-FDF5-4D6D-998E-184FA55281A0}" destId="{4B3971FE-B9A5-46B3-9859-E6B9B84B84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DB352-4B59-4ACD-8CBF-4304F37CB8AE}">
      <dsp:nvSpPr>
        <dsp:cNvPr id="0" name=""/>
        <dsp:cNvSpPr/>
      </dsp:nvSpPr>
      <dsp:spPr>
        <a:xfrm>
          <a:off x="3239320" y="0"/>
          <a:ext cx="3671391" cy="803315"/>
        </a:xfrm>
        <a:prstGeom prst="roundRect">
          <a:avLst/>
        </a:prstGeom>
        <a:solidFill>
          <a:schemeClr val="bg1">
            <a:lumMod val="50000"/>
          </a:schemeClr>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kumimoji="1" lang="ja-JP" altLang="ja-JP" sz="2200" b="1" kern="1200" dirty="0">
              <a:latin typeface="BIZ UDゴシック" panose="020B0400000000000000" pitchFamily="49" charset="-128"/>
              <a:ea typeface="BIZ UDゴシック" panose="020B0400000000000000" pitchFamily="49" charset="-128"/>
            </a:rPr>
            <a:t>松伏町</a:t>
          </a:r>
          <a:r>
            <a:rPr kumimoji="1" lang="ja-JP" altLang="en-US" sz="2200" b="1" kern="1200" dirty="0">
              <a:latin typeface="BIZ UDゴシック" panose="020B0400000000000000" pitchFamily="49" charset="-128"/>
              <a:ea typeface="BIZ UDゴシック" panose="020B0400000000000000" pitchFamily="49" charset="-128"/>
            </a:rPr>
            <a:t>ＤＸ推進計画</a:t>
          </a:r>
        </a:p>
      </dsp:txBody>
      <dsp:txXfrm>
        <a:off x="3278535" y="39215"/>
        <a:ext cx="3592961" cy="724885"/>
      </dsp:txXfrm>
    </dsp:sp>
    <dsp:sp modelId="{23CA00FD-E692-4C13-93D0-901079D9B031}">
      <dsp:nvSpPr>
        <dsp:cNvPr id="0" name=""/>
        <dsp:cNvSpPr/>
      </dsp:nvSpPr>
      <dsp:spPr>
        <a:xfrm>
          <a:off x="72013" y="860463"/>
          <a:ext cx="3436673" cy="1139212"/>
        </a:xfrm>
        <a:prstGeom prst="roundRect">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1500"/>
            </a:lnSpc>
            <a:spcBef>
              <a:spcPct val="0"/>
            </a:spcBef>
            <a:spcAft>
              <a:spcPct val="35000"/>
            </a:spcAft>
            <a:buNone/>
          </a:pPr>
          <a:endParaRPr lang="en-US" altLang="ja-JP" sz="2000" kern="1200" dirty="0">
            <a:latin typeface="BIZ UDゴシック" panose="020B0400000000000000" pitchFamily="49" charset="-128"/>
            <a:ea typeface="BIZ UDゴシック" panose="020B0400000000000000" pitchFamily="49" charset="-128"/>
          </a:endParaRPr>
        </a:p>
      </dsp:txBody>
      <dsp:txXfrm>
        <a:off x="127625" y="916075"/>
        <a:ext cx="3325449" cy="1027988"/>
      </dsp:txXfrm>
    </dsp:sp>
    <dsp:sp modelId="{4B3971FE-B9A5-46B3-9859-E6B9B84B84F3}">
      <dsp:nvSpPr>
        <dsp:cNvPr id="0" name=""/>
        <dsp:cNvSpPr/>
      </dsp:nvSpPr>
      <dsp:spPr>
        <a:xfrm rot="16200000" flipH="1">
          <a:off x="6683109" y="-2235537"/>
          <a:ext cx="81859" cy="6292034"/>
        </a:xfrm>
        <a:prstGeom prst="round2Same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kumimoji="1" lang="ja-JP" altLang="en-US" sz="1800" kern="1200" dirty="0">
            <a:latin typeface="BIZ UDゴシック" panose="020B0400000000000000" pitchFamily="49" charset="-128"/>
            <a:ea typeface="BIZ UDゴシック" panose="020B0400000000000000" pitchFamily="49" charset="-128"/>
          </a:endParaRPr>
        </a:p>
      </dsp:txBody>
      <dsp:txXfrm rot="-5400000">
        <a:off x="3582018" y="873546"/>
        <a:ext cx="6288038" cy="73867"/>
      </dsp:txXfrm>
    </dsp:sp>
    <dsp:sp modelId="{BEB29992-5638-4AFD-9D33-2B7B46BA7BE3}">
      <dsp:nvSpPr>
        <dsp:cNvPr id="0" name=""/>
        <dsp:cNvSpPr/>
      </dsp:nvSpPr>
      <dsp:spPr>
        <a:xfrm>
          <a:off x="72013" y="2056636"/>
          <a:ext cx="3445638" cy="1139212"/>
        </a:xfrm>
        <a:prstGeom prst="roundRec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1500"/>
            </a:lnSpc>
            <a:spcBef>
              <a:spcPct val="0"/>
            </a:spcBef>
            <a:spcAft>
              <a:spcPct val="35000"/>
            </a:spcAft>
            <a:buNone/>
          </a:pPr>
          <a:endParaRPr lang="ja-JP" altLang="en-US" sz="2000" kern="1200" dirty="0">
            <a:latin typeface="BIZ UDゴシック" panose="020B0400000000000000" pitchFamily="49" charset="-128"/>
            <a:ea typeface="BIZ UDゴシック" panose="020B0400000000000000" pitchFamily="49" charset="-128"/>
          </a:endParaRPr>
        </a:p>
      </dsp:txBody>
      <dsp:txXfrm>
        <a:off x="127625" y="2112248"/>
        <a:ext cx="3334414" cy="10279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A203863-67E1-4409-86C0-2B293598E502}" type="datetimeFigureOut">
              <a:rPr kumimoji="1" lang="ja-JP" altLang="en-US" smtClean="0"/>
              <a:t>2024/3/27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7A4B615-9080-482F-A9E5-D38EC126E49D}" type="slidenum">
              <a:rPr kumimoji="1" lang="ja-JP" altLang="en-US" smtClean="0"/>
              <a:t>‹#›</a:t>
            </a:fld>
            <a:endParaRPr kumimoji="1" lang="ja-JP" altLang="en-US"/>
          </a:p>
        </p:txBody>
      </p:sp>
    </p:spTree>
    <p:extLst>
      <p:ext uri="{BB962C8B-B14F-4D97-AF65-F5344CB8AC3E}">
        <p14:creationId xmlns:p14="http://schemas.microsoft.com/office/powerpoint/2010/main" val="415224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363CBDB-1DA7-4B76-9C1D-95B1C65E5D97}"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0AF19AC-2711-4AA4-A32A-1FD8D950A99E}" type="slidenum">
              <a:rPr kumimoji="1" lang="ja-JP" altLang="en-US" smtClean="0"/>
              <a:t>‹#›</a:t>
            </a:fld>
            <a:endParaRPr kumimoji="1" lang="ja-JP" altLang="en-US"/>
          </a:p>
        </p:txBody>
      </p:sp>
    </p:spTree>
    <p:extLst>
      <p:ext uri="{BB962C8B-B14F-4D97-AF65-F5344CB8AC3E}">
        <p14:creationId xmlns:p14="http://schemas.microsoft.com/office/powerpoint/2010/main" val="2498337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4</a:t>
            </a:fld>
            <a:endParaRPr kumimoji="1" lang="ja-JP" altLang="en-US"/>
          </a:p>
        </p:txBody>
      </p:sp>
    </p:spTree>
    <p:extLst>
      <p:ext uri="{BB962C8B-B14F-4D97-AF65-F5344CB8AC3E}">
        <p14:creationId xmlns:p14="http://schemas.microsoft.com/office/powerpoint/2010/main" val="47377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5</a:t>
            </a:fld>
            <a:endParaRPr kumimoji="1" lang="ja-JP" altLang="en-US"/>
          </a:p>
        </p:txBody>
      </p:sp>
    </p:spTree>
    <p:extLst>
      <p:ext uri="{BB962C8B-B14F-4D97-AF65-F5344CB8AC3E}">
        <p14:creationId xmlns:p14="http://schemas.microsoft.com/office/powerpoint/2010/main" val="183961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9</a:t>
            </a:fld>
            <a:endParaRPr kumimoji="1" lang="ja-JP" altLang="en-US"/>
          </a:p>
        </p:txBody>
      </p:sp>
    </p:spTree>
    <p:extLst>
      <p:ext uri="{BB962C8B-B14F-4D97-AF65-F5344CB8AC3E}">
        <p14:creationId xmlns:p14="http://schemas.microsoft.com/office/powerpoint/2010/main" val="255745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13</a:t>
            </a:fld>
            <a:endParaRPr kumimoji="1" lang="ja-JP" altLang="en-US"/>
          </a:p>
        </p:txBody>
      </p:sp>
    </p:spTree>
    <p:extLst>
      <p:ext uri="{BB962C8B-B14F-4D97-AF65-F5344CB8AC3E}">
        <p14:creationId xmlns:p14="http://schemas.microsoft.com/office/powerpoint/2010/main" val="137498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17</a:t>
            </a:fld>
            <a:endParaRPr kumimoji="1" lang="ja-JP" altLang="en-US"/>
          </a:p>
        </p:txBody>
      </p:sp>
    </p:spTree>
    <p:extLst>
      <p:ext uri="{BB962C8B-B14F-4D97-AF65-F5344CB8AC3E}">
        <p14:creationId xmlns:p14="http://schemas.microsoft.com/office/powerpoint/2010/main" val="14561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18</a:t>
            </a:fld>
            <a:endParaRPr kumimoji="1" lang="ja-JP" altLang="en-US"/>
          </a:p>
        </p:txBody>
      </p:sp>
    </p:spTree>
    <p:extLst>
      <p:ext uri="{BB962C8B-B14F-4D97-AF65-F5344CB8AC3E}">
        <p14:creationId xmlns:p14="http://schemas.microsoft.com/office/powerpoint/2010/main" val="250467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0AF19AC-2711-4AA4-A32A-1FD8D950A99E}" type="slidenum">
              <a:rPr kumimoji="1" lang="ja-JP" altLang="en-US" smtClean="0"/>
              <a:t>19</a:t>
            </a:fld>
            <a:endParaRPr kumimoji="1" lang="ja-JP" altLang="en-US"/>
          </a:p>
        </p:txBody>
      </p:sp>
    </p:spTree>
    <p:extLst>
      <p:ext uri="{BB962C8B-B14F-4D97-AF65-F5344CB8AC3E}">
        <p14:creationId xmlns:p14="http://schemas.microsoft.com/office/powerpoint/2010/main" val="150273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基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2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F0924-ADED-47DF-8D6D-0DA7EC1BA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9ACFB9-75A4-49DF-8E9C-EAB12BD9CBF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17C9060-B4B6-444B-80F3-4BF1F1E4B2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19EDB8-2C6D-482F-9B3A-11EF6248857E}"/>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00ADEF92-2D33-482E-82C6-3CD3142DC12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A6C0-13DF-4B2B-8728-F35B229E9060}"/>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1727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874A1-8085-4267-B387-732C5C7B3C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C522FB-CBDF-45E2-8311-54FAD0CB53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6E9A4ED-0DF3-4690-A6F6-066B42DF1B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F8DDE9-88EC-4DC9-AF57-8AEF9E5996EC}"/>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60576FEE-21C0-4B2D-BC6B-6B583E79E4A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6B68BD-C34C-469C-9F09-D6AC1996C720}"/>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48124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3909E-8773-4F24-8D65-9F9462D1836D}"/>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E69280-3DC2-49D3-8362-5F634260C9AA}"/>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332B76-DF94-4FF4-8815-E8A46F854595}"/>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0A30F4D8-1D4A-4366-BAD7-89E0B13B526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B89C1C-E6C0-41BD-BDEF-B3CB9F461E97}"/>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02155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0CFD691-FB53-4750-8328-5C058D0452CA}"/>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62BFF70-4FC1-44D5-99D5-80BE9B6BFB4A}"/>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E5AB1C-EF5E-4EEB-AA5D-6D4ED68EDA72}"/>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02CC67AD-9DCC-4A2E-9F13-5A2B9C4D749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AA977-3C48-49E1-AE61-C86934BDA30E}"/>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48445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79401-6A61-4CF8-BFC4-B4CCFACCA58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CC93F5-C4A5-4CBF-BE2A-4699F8397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748644-B41C-49F3-8DC3-260D4BEA3811}"/>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EEC26EF6-8A23-483A-97DC-00E83B5DDA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0BD72B-D991-493A-BAA3-0E1A277F9E37}"/>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1534945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57454-8743-4B18-82B7-893735CEB4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E0929C-CEE9-4722-BA93-0FC6903A03D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5BA3CD-993F-4868-943A-17E5AF76D4BF}"/>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82494B72-3CEC-42CF-B5D7-4E328AA054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6464E9-A7A2-4A50-898D-F0D6DB0DAFB4}"/>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236943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F05AD-B1EB-4999-BBCE-4FAC1E2327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8CEA14-6614-4707-9CEE-3600615C8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808A51F-C5A4-4806-A5B3-7BB18EBC8B27}"/>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8783E86E-B332-4102-894F-9C41637A20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956C9C-AFA4-4392-912B-CA5A577B987A}"/>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403953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C64E0-F5A0-400D-9C44-D4ABE313A9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1C0E61-16C8-4BE0-9904-999C8EB384D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896204C-61A8-439B-8850-8C5F654A488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DE6319E-D997-464F-A089-EBC19175F95B}"/>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178C3332-71DC-42EF-9EF7-E9980BA1C7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9F7DD9-CC4A-4829-AA3D-0EFBA8FB6C85}"/>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93021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E9CB3-FC8F-47F8-B8BB-0430EB5C8A5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19C74E5-6AB8-42F8-876A-5403D1212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16096E3-3E56-467B-AC7F-E315B8F794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165C534-F6DC-4274-A679-6B15382BA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0004838-C0C8-4724-AAA7-B61150FB2E8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EF359C-038E-47A6-9BE3-C5409BF35DFF}"/>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8" name="フッター プレースホルダー 7">
            <a:extLst>
              <a:ext uri="{FF2B5EF4-FFF2-40B4-BE49-F238E27FC236}">
                <a16:creationId xmlns:a16="http://schemas.microsoft.com/office/drawing/2014/main" id="{A5F869FF-7E23-4F38-BCB3-4816445AE90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D814931-5ECE-4C66-AB9D-0CE3DFE92864}"/>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141059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4DE88-8149-4508-834F-D98EC6BF95C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FEF38F-4FB2-4151-88A8-DB3AA4A2F708}"/>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4" name="フッター プレースホルダー 3">
            <a:extLst>
              <a:ext uri="{FF2B5EF4-FFF2-40B4-BE49-F238E27FC236}">
                <a16:creationId xmlns:a16="http://schemas.microsoft.com/office/drawing/2014/main" id="{64392E61-CB29-4B05-8F93-125E29C23AB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35C9A2-42B5-4C28-A1B3-7F58B26EC2C1}"/>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290345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見出し入り">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849EEFA-A465-4AB3-83B3-07F4DAF43A7D}"/>
              </a:ext>
            </a:extLst>
          </p:cNvPr>
          <p:cNvSpPr/>
          <p:nvPr userDrawn="1"/>
        </p:nvSpPr>
        <p:spPr>
          <a:xfrm>
            <a:off x="0" y="316523"/>
            <a:ext cx="4911634" cy="4290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885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DE815B-E47B-4520-8364-52D8CCE6DAD8}"/>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3" name="フッター プレースホルダー 2">
            <a:extLst>
              <a:ext uri="{FF2B5EF4-FFF2-40B4-BE49-F238E27FC236}">
                <a16:creationId xmlns:a16="http://schemas.microsoft.com/office/drawing/2014/main" id="{F7BE1F1E-D371-4761-B483-6561859C2D4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0F39F2-B6B6-4769-95F9-4CF85D7648B0}"/>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4080970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4D2B7-16C1-4865-8F36-AC37AD3FE73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4058BA-D1E3-44C1-AC11-5BD905E9C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2E0D1F3-7A9A-4DBC-981D-FBC2246AA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A74CFE-683D-46B5-8B48-72A5A16DBDCB}"/>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E6E25222-E4D3-42C4-AEC7-84D46652A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B968A9-4E25-4BCF-A7F1-82D6A51C2E70}"/>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593283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DC52F-238B-40E7-8995-76E2A52B3A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B591342-8DA8-49AB-AB37-1EDBC5E21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F16844-A6AA-4BB5-A453-550C1EBB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5A0E4B-3A84-4A23-987C-25DD01095E51}"/>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7EA39D3F-9081-408E-A99E-49F86AB560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CF597D-CC81-4CF6-98DD-D16890425DC5}"/>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3119050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0BDDE-0907-4652-BCDF-455BC66D273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EA9FCDB-B511-49D1-97F2-E0364A8A846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FDECBC-86A3-4627-92FE-1F35AA754D98}"/>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5DB2E599-5E70-42C1-A328-D1000F4F45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0DD960-44DE-4207-8A99-2504FEEBA27D}"/>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187334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877FE39-5055-4887-B1D2-B32BB8668EF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A53ABB-A9EC-4570-91C7-B21F777445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FF1125-A1B8-46BD-A471-8815F359286A}"/>
              </a:ext>
            </a:extLst>
          </p:cNvPr>
          <p:cNvSpPr>
            <a:spLocks noGrp="1"/>
          </p:cNvSpPr>
          <p:nvPr>
            <p:ph type="dt" sz="half" idx="10"/>
          </p:nvPr>
        </p:nvSpPr>
        <p:spPr/>
        <p:txBody>
          <a:body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1311205C-E9C7-4112-A4E7-A024C0BB27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884A2B-982B-4DCB-A7B0-FBFA241B3714}"/>
              </a:ext>
            </a:extLst>
          </p:cNvPr>
          <p:cNvSpPr>
            <a:spLocks noGrp="1"/>
          </p:cNvSpPr>
          <p:nvPr>
            <p:ph type="sldNum" sz="quarter" idx="12"/>
          </p:nvPr>
        </p:nvSpPr>
        <p:spPr/>
        <p:txBody>
          <a:body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354311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B5216C-BF4A-4966-9D86-70BAC5F9602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5B0525-A5AC-4DEE-9BA5-22E04ADF0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69675C-DE95-4F4C-854C-E2FF2D2E8B5E}"/>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B0D8E2EE-47CA-418C-8AD2-50A3916A4A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319DEE-AE8F-44B9-8225-3688F1403D28}"/>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2915084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8E5B1-C3CB-4CD1-9004-B5E165918F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EF0E6D-A20F-4D5D-8EAD-36E118D6A8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1F074F-8B71-4486-85C4-98E81150CC8A}"/>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5DAFA889-EB5D-45C0-BFED-48690EB176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DC0F77-C94A-4077-B3C4-F42B211ABB26}"/>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3229813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E6417-000D-4160-B91F-D9B8B4C119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6CBEC5-FAD8-4D9A-B47A-E2D4AF78F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172353-011D-4613-932D-8E1B837AE6B0}"/>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FF4FB4C0-A6E3-45CE-83A1-FC70106DA2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230A66-85D7-46A8-AA22-9262EE04D32A}"/>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89558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4035F-1F19-4537-A5E7-573B73EE7A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CD1598-7422-40B4-981D-2E7317ED3E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762A7E-4989-4B1A-A3A1-1067EBDA76E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39D38AD-9BD9-4096-8EA7-511C82C9E14B}"/>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3BD208C5-DD33-43AC-869A-323D41533B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9D7C5D-B221-4FC7-9CE6-B671568EF453}"/>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987178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A359E-5C50-4627-A87E-CFD11ADDF1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97F08B-58AA-41F3-9A3C-2092C4273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B331B97-B384-476B-B58F-92F351DA28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2E9E00-5E98-4D43-83EE-062634316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489947-0229-4136-9A76-93945AD0AEC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32F11B-6E1C-4096-BC84-297CE6240AA0}"/>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8" name="フッター プレースホルダー 7">
            <a:extLst>
              <a:ext uri="{FF2B5EF4-FFF2-40B4-BE49-F238E27FC236}">
                <a16:creationId xmlns:a16="http://schemas.microsoft.com/office/drawing/2014/main" id="{D2AB7F1D-B737-4453-AEF6-5967E65036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424B9D4-5A9B-437E-BBA5-F50D568E0201}"/>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242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4238B7-95A8-4EB2-AAC0-F1D3A9AC337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53246E-1CA3-4136-956D-82B518936E2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1D1D35-0E46-424C-B430-60C31637E489}"/>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dirty="0"/>
          </a:p>
        </p:txBody>
      </p:sp>
      <p:sp>
        <p:nvSpPr>
          <p:cNvPr id="5" name="フッター プレースホルダー 4">
            <a:extLst>
              <a:ext uri="{FF2B5EF4-FFF2-40B4-BE49-F238E27FC236}">
                <a16:creationId xmlns:a16="http://schemas.microsoft.com/office/drawing/2014/main" id="{23F93C0D-D0F5-41FD-879A-530A1B11D04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4654E5-F5B9-43A7-B3E3-309EF6CE6330}"/>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31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C8620-9C9A-41C8-91C7-0105FC2B2D2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EFFF0EA-27AF-400A-9A38-6412825ABAD7}"/>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4" name="フッター プレースホルダー 3">
            <a:extLst>
              <a:ext uri="{FF2B5EF4-FFF2-40B4-BE49-F238E27FC236}">
                <a16:creationId xmlns:a16="http://schemas.microsoft.com/office/drawing/2014/main" id="{D0B7A97C-372E-45A5-85BD-FCBD1A7781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DA0527D-E0D7-4F92-AD32-ACA99DB1F541}"/>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1283291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943210-FEFC-4A23-BCEC-7BFBE1678C74}"/>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3" name="フッター プレースホルダー 2">
            <a:extLst>
              <a:ext uri="{FF2B5EF4-FFF2-40B4-BE49-F238E27FC236}">
                <a16:creationId xmlns:a16="http://schemas.microsoft.com/office/drawing/2014/main" id="{5FEACC52-D4B0-4DA5-8EEC-581882D2630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B454BB-E710-4BD4-B60C-0AC37E2B08C3}"/>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4208250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7654D-FC4F-4013-93C2-3EAB4AD760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0A1E6B1-1ADE-4682-B843-A1E51BCA9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4A2638-1786-40C8-BD63-341F37FA3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285FFFF-7BA7-4E4B-850E-57A4F077AE34}"/>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43DF1027-79F1-4187-B613-C8D41AFBD4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12CD27-76B1-4EAD-8FF0-BFA13BDC4D6A}"/>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200780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AD308-FC09-43C9-9873-226E928247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050AE83-B3A5-4AF5-83B5-0CAC16898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EA01A4-6963-4C5B-8128-D861A636F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058548-831F-41D0-BF35-2F44660CE7B2}"/>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AEC04077-D7AD-4BB4-BE60-2A1AA3DF61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441C5E-664F-47F4-92B5-AE96068F4BCC}"/>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23804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80FBB-2C7B-4CFF-90AB-27852AB4A5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FDDEF5-F1DF-45BA-8A76-1B21426FF35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A61163-7C04-498B-9555-B53E05D15E57}"/>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53BE5009-9362-47DC-B33C-362F89D1D4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6BDCE2-415D-4BD9-B81D-83A78272A35B}"/>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2146234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BAADCBA-B706-437F-A5F2-81C77BCFF4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825D36-002E-4A26-AA0B-0797095DE2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AF41F0-171E-419A-8ED4-B4A769FCAB93}"/>
              </a:ext>
            </a:extLst>
          </p:cNvPr>
          <p:cNvSpPr>
            <a:spLocks noGrp="1"/>
          </p:cNvSpPr>
          <p:nvPr>
            <p:ph type="dt" sz="half" idx="10"/>
          </p:nvPr>
        </p:nvSpPr>
        <p:spPr/>
        <p:txBody>
          <a:body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6179F988-350D-4539-AE31-D78681178D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C4EA26-F0FB-4342-9F04-832DA2819AD1}"/>
              </a:ext>
            </a:extLst>
          </p:cNvPr>
          <p:cNvSpPr>
            <a:spLocks noGrp="1"/>
          </p:cNvSpPr>
          <p:nvPr>
            <p:ph type="sldNum" sz="quarter" idx="12"/>
          </p:nvPr>
        </p:nvSpPr>
        <p:spPr/>
        <p:txBody>
          <a:body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345240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C4B74-E555-4150-88D3-E8CEC8A4198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68BB28-7681-4B55-8A85-D3E9857DE150}"/>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D4FF08-B99D-486A-84A1-3EC5F1C06D74}"/>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3FE5BCD3-BB00-4C16-B6E3-58056C24398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AD966-5990-4545-A0E9-676960C125EE}"/>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66901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D0A353-4C3D-4ECF-8A01-FA40388FD0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FFFDBD-BDE0-4F2A-8F4C-241770AF96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3E8667-1F30-4CA7-A9F3-B31A2267718B}"/>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98D8FD53-0A68-45BB-B00F-CACCB7B5653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C34465-1DB8-455B-8239-131D2CFCB6C6}"/>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9599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7FE0D-D5B2-4DF7-8231-CCAF3842ACD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923990-A200-48EA-B38B-06705FD8EE44}"/>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056485C-0CC7-403F-BC85-BFDFE27178D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B706E08-7563-4C6E-8A96-8883EB962353}"/>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6" name="フッター プレースホルダー 5">
            <a:extLst>
              <a:ext uri="{FF2B5EF4-FFF2-40B4-BE49-F238E27FC236}">
                <a16:creationId xmlns:a16="http://schemas.microsoft.com/office/drawing/2014/main" id="{39D4C969-7C11-4D7F-B353-B4070712149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5B5EB33-C726-4297-9B6E-37424EDBA5E8}"/>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8690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8D997-1703-4418-855F-A147600B5BCA}"/>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95D7D6-2E3F-49A0-B42B-AED91A4C30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7325452-3E31-45C9-A991-86638DC6B74A}"/>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3E65B8-DB8C-4D3F-8F69-221CF83A9D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6D46DD7-5841-4D95-9590-8BD3BAD452AF}"/>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527ADD0-F5EC-481C-B1A7-70BF9E02D8BD}"/>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8" name="フッター プレースホルダー 7">
            <a:extLst>
              <a:ext uri="{FF2B5EF4-FFF2-40B4-BE49-F238E27FC236}">
                <a16:creationId xmlns:a16="http://schemas.microsoft.com/office/drawing/2014/main" id="{AC5694CD-0967-4EFB-A6AB-827A3C61004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072DC76-15E5-4B14-BF4E-725EA7ED04AE}"/>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37269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07020-E397-44F9-8EE1-9121E0BC7CA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1507928-062F-4ABA-A1FE-A7AEEB933EF9}"/>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4" name="フッター プレースホルダー 3">
            <a:extLst>
              <a:ext uri="{FF2B5EF4-FFF2-40B4-BE49-F238E27FC236}">
                <a16:creationId xmlns:a16="http://schemas.microsoft.com/office/drawing/2014/main" id="{A497B999-E793-45D8-936B-A1C3A08950E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F68EE2A-7034-42C3-9E35-1D934C2935B6}"/>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24716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E0F798-4684-408D-B10E-711D0A0DFF53}"/>
              </a:ext>
            </a:extLst>
          </p:cNvPr>
          <p:cNvSpPr>
            <a:spLocks noGrp="1"/>
          </p:cNvSpPr>
          <p:nvPr>
            <p:ph type="dt" sz="half" idx="10"/>
          </p:nvPr>
        </p:nvSpPr>
        <p:spPr>
          <a:xfrm>
            <a:off x="838200" y="6356350"/>
            <a:ext cx="2743200" cy="365125"/>
          </a:xfrm>
          <a:prstGeom prst="rect">
            <a:avLst/>
          </a:prstGeom>
        </p:spPr>
        <p:txBody>
          <a:bodyPr/>
          <a:lstStyle/>
          <a:p>
            <a:fld id="{E302C441-66E4-4E78-9416-63B5AE0A8D4B}" type="datetimeFigureOut">
              <a:rPr kumimoji="1" lang="ja-JP" altLang="en-US" smtClean="0"/>
              <a:t>2024/3/27</a:t>
            </a:fld>
            <a:endParaRPr kumimoji="1" lang="ja-JP" altLang="en-US"/>
          </a:p>
        </p:txBody>
      </p:sp>
      <p:sp>
        <p:nvSpPr>
          <p:cNvPr id="3" name="フッター プレースホルダー 2">
            <a:extLst>
              <a:ext uri="{FF2B5EF4-FFF2-40B4-BE49-F238E27FC236}">
                <a16:creationId xmlns:a16="http://schemas.microsoft.com/office/drawing/2014/main" id="{343698B7-A232-4321-89BB-E838783C4F7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E83A7A9-F8A3-4ECC-92CA-9E816066CA11}"/>
              </a:ext>
            </a:extLst>
          </p:cNvPr>
          <p:cNvSpPr>
            <a:spLocks noGrp="1"/>
          </p:cNvSpPr>
          <p:nvPr>
            <p:ph type="sldNum" sz="quarter" idx="12"/>
          </p:nvPr>
        </p:nvSpPr>
        <p:spPr>
          <a:xfrm>
            <a:off x="8610600" y="6356350"/>
            <a:ext cx="2743200" cy="365125"/>
          </a:xfrm>
          <a:prstGeom prst="rect">
            <a:avLst/>
          </a:prstGeom>
        </p:spPr>
        <p:txBody>
          <a:bodyPr/>
          <a:lstStyle/>
          <a:p>
            <a:fld id="{E5DFE9BB-C14E-41D7-AC80-85421EF4D1E2}" type="slidenum">
              <a:rPr kumimoji="1" lang="ja-JP" altLang="en-US" smtClean="0"/>
              <a:t>‹#›</a:t>
            </a:fld>
            <a:endParaRPr kumimoji="1" lang="ja-JP" altLang="en-US"/>
          </a:p>
        </p:txBody>
      </p:sp>
    </p:spTree>
    <p:extLst>
      <p:ext uri="{BB962C8B-B14F-4D97-AF65-F5344CB8AC3E}">
        <p14:creationId xmlns:p14="http://schemas.microsoft.com/office/powerpoint/2010/main" val="16609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A02CBAA-165D-45B7-A34A-9CB452DE070B}"/>
              </a:ext>
            </a:extLst>
          </p:cNvPr>
          <p:cNvSpPr/>
          <p:nvPr userDrawn="1"/>
        </p:nvSpPr>
        <p:spPr>
          <a:xfrm>
            <a:off x="0" y="6274191"/>
            <a:ext cx="12192000" cy="4783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ゴシック" panose="020B0400000000000000" pitchFamily="49" charset="-128"/>
                <a:ea typeface="BIZ UDゴシック" panose="020B0400000000000000" pitchFamily="49" charset="-128"/>
              </a:rPr>
              <a:t>　　　　　　　　　　　　松伏町デジタル・トランスフォーメーション（ＤＸ）推進計画　　</a:t>
            </a:r>
          </a:p>
        </p:txBody>
      </p:sp>
    </p:spTree>
    <p:extLst>
      <p:ext uri="{BB962C8B-B14F-4D97-AF65-F5344CB8AC3E}">
        <p14:creationId xmlns:p14="http://schemas.microsoft.com/office/powerpoint/2010/main" val="205349564"/>
      </p:ext>
    </p:extLst>
  </p:cSld>
  <p:clrMap bg1="lt1" tx1="dk1" bg2="lt2" tx2="dk2" accent1="accent1" accent2="accent2" accent3="accent3" accent4="accent4" accent5="accent5" accent6="accent6" hlink="hlink" folHlink="folHlink"/>
  <p:sldLayoutIdLst>
    <p:sldLayoutId id="2147483684" r:id="rId1"/>
    <p:sldLayoutId id="2147483655" r:id="rId2"/>
    <p:sldLayoutId id="2147483649" r:id="rId3"/>
    <p:sldLayoutId id="2147483650" r:id="rId4"/>
    <p:sldLayoutId id="2147483651" r:id="rId5"/>
    <p:sldLayoutId id="2147483652" r:id="rId6"/>
    <p:sldLayoutId id="2147483653" r:id="rId7"/>
    <p:sldLayoutId id="2147483654" r:id="rId8"/>
    <p:sldLayoutId id="214748368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851BD6D-0664-411A-B78B-5F4BA867B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24344C-6B6D-4FD5-8CB7-57E4A2D69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B5A489-4EDF-47BA-B276-EFF3EC21B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82D6B-C0F9-4FAA-8113-5FEC98B81353}"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B753B52E-8197-4E14-8D45-FC338413D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EEB16E-F87E-41FE-AB6F-46D75E39F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94FB0-515D-4BA7-9083-497A78EA16FA}" type="slidenum">
              <a:rPr kumimoji="1" lang="ja-JP" altLang="en-US" smtClean="0"/>
              <a:t>‹#›</a:t>
            </a:fld>
            <a:endParaRPr kumimoji="1" lang="ja-JP" altLang="en-US"/>
          </a:p>
        </p:txBody>
      </p:sp>
    </p:spTree>
    <p:extLst>
      <p:ext uri="{BB962C8B-B14F-4D97-AF65-F5344CB8AC3E}">
        <p14:creationId xmlns:p14="http://schemas.microsoft.com/office/powerpoint/2010/main" val="2519575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12360E-C2DB-44F7-9B56-46E1290CD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530791-B658-4121-8C70-CEEF2D864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F0B31B-9285-4BBE-A64E-AD6E5BA4B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3F8BE-ACE7-4957-9734-22011837CFBC}" type="datetimeFigureOut">
              <a:rPr kumimoji="1" lang="ja-JP" altLang="en-US" smtClean="0"/>
              <a:t>2024/3/27</a:t>
            </a:fld>
            <a:endParaRPr kumimoji="1" lang="ja-JP" altLang="en-US"/>
          </a:p>
        </p:txBody>
      </p:sp>
      <p:sp>
        <p:nvSpPr>
          <p:cNvPr id="5" name="フッター プレースホルダー 4">
            <a:extLst>
              <a:ext uri="{FF2B5EF4-FFF2-40B4-BE49-F238E27FC236}">
                <a16:creationId xmlns:a16="http://schemas.microsoft.com/office/drawing/2014/main" id="{069CF127-89BC-42C2-A106-540A45D9A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2D4B9B5-876A-42C6-9C1B-2F7BE67C1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757A9-F465-4597-8DEE-CDD02435DE8F}" type="slidenum">
              <a:rPr kumimoji="1" lang="ja-JP" altLang="en-US" smtClean="0"/>
              <a:t>‹#›</a:t>
            </a:fld>
            <a:endParaRPr kumimoji="1" lang="ja-JP" altLang="en-US"/>
          </a:p>
        </p:txBody>
      </p:sp>
    </p:spTree>
    <p:extLst>
      <p:ext uri="{BB962C8B-B14F-4D97-AF65-F5344CB8AC3E}">
        <p14:creationId xmlns:p14="http://schemas.microsoft.com/office/powerpoint/2010/main" val="1172606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8ABABA1-9C10-4979-97CB-E82AEEAA5990}"/>
              </a:ext>
            </a:extLst>
          </p:cNvPr>
          <p:cNvSpPr txBox="1"/>
          <p:nvPr/>
        </p:nvSpPr>
        <p:spPr>
          <a:xfrm>
            <a:off x="2023180" y="2015773"/>
            <a:ext cx="8466312" cy="1107996"/>
          </a:xfrm>
          <a:prstGeom prst="rect">
            <a:avLst/>
          </a:prstGeom>
          <a:noFill/>
        </p:spPr>
        <p:txBody>
          <a:bodyPr wrap="square" rtlCol="0">
            <a:spAutoFit/>
          </a:bodyPr>
          <a:lstStyle/>
          <a:p>
            <a:r>
              <a:rPr kumimoji="1" lang="ja-JP" altLang="en-US" sz="6600" i="1" dirty="0">
                <a:effectLst>
                  <a:outerShdw blurRad="50800" dist="38100" dir="2700000" algn="tl" rotWithShape="0">
                    <a:prstClr val="black">
                      <a:alpha val="40000"/>
                    </a:prstClr>
                  </a:outerShdw>
                  <a:reflection blurRad="6350" stA="51000" endPos="50000" dist="29997" dir="5400000" sy="-100000" algn="bl" rotWithShape="0"/>
                </a:effectLst>
                <a:latin typeface="HG創英ﾌﾟﾚｾﾞﾝｽEB" panose="02020809000000000000" pitchFamily="17" charset="-128"/>
                <a:ea typeface="HG創英ﾌﾟﾚｾﾞﾝｽEB" panose="02020809000000000000" pitchFamily="17" charset="-128"/>
              </a:rPr>
              <a:t>松伏町</a:t>
            </a:r>
            <a:r>
              <a:rPr kumimoji="1" lang="ja-JP" altLang="en-US" sz="6600" i="1" dirty="0">
                <a:solidFill>
                  <a:schemeClr val="accent1">
                    <a:lumMod val="75000"/>
                  </a:schemeClr>
                </a:solidFill>
                <a:effectLst>
                  <a:outerShdw blurRad="50800" dist="38100" dir="2700000" algn="tl" rotWithShape="0">
                    <a:prstClr val="black">
                      <a:alpha val="40000"/>
                    </a:prstClr>
                  </a:outerShdw>
                  <a:reflection blurRad="6350" stA="51000" endPos="50000" dist="29997" dir="5400000" sy="-100000" algn="bl" rotWithShape="0"/>
                </a:effectLst>
                <a:latin typeface="HG創英ﾌﾟﾚｾﾞﾝｽEB" panose="02020809000000000000" pitchFamily="17" charset="-128"/>
                <a:ea typeface="HG創英ﾌﾟﾚｾﾞﾝｽEB" panose="02020809000000000000" pitchFamily="17" charset="-128"/>
              </a:rPr>
              <a:t>ＤＸ</a:t>
            </a:r>
            <a:r>
              <a:rPr kumimoji="1" lang="ja-JP" altLang="en-US" sz="6600" i="1" dirty="0">
                <a:effectLst>
                  <a:outerShdw blurRad="50800" dist="38100" dir="2700000" algn="tl" rotWithShape="0">
                    <a:prstClr val="black">
                      <a:alpha val="40000"/>
                    </a:prstClr>
                  </a:outerShdw>
                  <a:reflection blurRad="6350" stA="51000" endPos="50000" dist="29997" dir="5400000" sy="-100000" algn="bl" rotWithShape="0"/>
                </a:effectLst>
                <a:latin typeface="HG創英ﾌﾟﾚｾﾞﾝｽEB" panose="02020809000000000000" pitchFamily="17" charset="-128"/>
                <a:ea typeface="HG創英ﾌﾟﾚｾﾞﾝｽEB" panose="02020809000000000000" pitchFamily="17" charset="-128"/>
              </a:rPr>
              <a:t>推進計画</a:t>
            </a:r>
          </a:p>
        </p:txBody>
      </p:sp>
      <p:sp>
        <p:nvSpPr>
          <p:cNvPr id="8" name="テキスト ボックス 7">
            <a:extLst>
              <a:ext uri="{FF2B5EF4-FFF2-40B4-BE49-F238E27FC236}">
                <a16:creationId xmlns:a16="http://schemas.microsoft.com/office/drawing/2014/main" id="{0FFBB912-54DB-42B4-8156-EB1AF7619513}"/>
              </a:ext>
            </a:extLst>
          </p:cNvPr>
          <p:cNvSpPr txBox="1"/>
          <p:nvPr/>
        </p:nvSpPr>
        <p:spPr>
          <a:xfrm>
            <a:off x="4683380" y="4105606"/>
            <a:ext cx="2339102" cy="954107"/>
          </a:xfrm>
          <a:prstGeom prst="rect">
            <a:avLst/>
          </a:prstGeom>
          <a:noFill/>
        </p:spPr>
        <p:txBody>
          <a:bodyPr wrap="none" rtlCol="0">
            <a:spAutoFit/>
          </a:bodyPr>
          <a:lstStyle/>
          <a:p>
            <a:pPr algn="ctr"/>
            <a:r>
              <a:rPr lang="ja-JP" altLang="en-US" sz="2800" dirty="0">
                <a:latin typeface="BIZ UDゴシック" panose="020B0400000000000000" pitchFamily="49" charset="-128"/>
                <a:ea typeface="BIZ UDゴシック" panose="020B0400000000000000" pitchFamily="49" charset="-128"/>
              </a:rPr>
              <a:t>令和６年３月</a:t>
            </a:r>
            <a:endParaRPr lang="en-US" altLang="ja-JP" sz="2800" dirty="0">
              <a:latin typeface="BIZ UDゴシック" panose="020B0400000000000000" pitchFamily="49" charset="-128"/>
              <a:ea typeface="BIZ UDゴシック" panose="020B0400000000000000" pitchFamily="49" charset="-128"/>
            </a:endParaRPr>
          </a:p>
          <a:p>
            <a:pPr algn="ctr"/>
            <a:r>
              <a:rPr kumimoji="1" lang="ja-JP" altLang="en-US" sz="2800" dirty="0">
                <a:latin typeface="BIZ UDゴシック" panose="020B0400000000000000" pitchFamily="49" charset="-128"/>
                <a:ea typeface="BIZ UDゴシック" panose="020B0400000000000000" pitchFamily="49" charset="-128"/>
              </a:rPr>
              <a:t>松伏町</a:t>
            </a:r>
          </a:p>
        </p:txBody>
      </p:sp>
    </p:spTree>
    <p:extLst>
      <p:ext uri="{BB962C8B-B14F-4D97-AF65-F5344CB8AC3E}">
        <p14:creationId xmlns:p14="http://schemas.microsoft.com/office/powerpoint/2010/main" val="370989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6B1A4E9-F9F2-4620-B635-F22F4580AADE}"/>
              </a:ext>
            </a:extLst>
          </p:cNvPr>
          <p:cNvSpPr/>
          <p:nvPr/>
        </p:nvSpPr>
        <p:spPr>
          <a:xfrm>
            <a:off x="446975" y="5580351"/>
            <a:ext cx="11246262" cy="369332"/>
          </a:xfrm>
          <a:prstGeom prst="rect">
            <a:avLst/>
          </a:prstGeom>
        </p:spPr>
        <p:txBody>
          <a:bodyPr wrap="square">
            <a:spAutoFit/>
          </a:bodyPr>
          <a:lstStyle/>
          <a:p>
            <a:endParaRPr lang="ja-JP" altLang="ja-JP"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5823F58C-6698-4947-84FA-EB0441345615}"/>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９</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4A02B2D3-F7C3-4F7F-AEAF-BA0AF0054896}"/>
              </a:ext>
            </a:extLst>
          </p:cNvPr>
          <p:cNvSpPr/>
          <p:nvPr/>
        </p:nvSpPr>
        <p:spPr>
          <a:xfrm>
            <a:off x="1037254" y="2694331"/>
            <a:ext cx="2428927" cy="34104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191F78A-BE9E-4DC8-A0D7-35D31644DFBA}"/>
              </a:ext>
            </a:extLst>
          </p:cNvPr>
          <p:cNvSpPr/>
          <p:nvPr/>
        </p:nvSpPr>
        <p:spPr>
          <a:xfrm>
            <a:off x="5886305" y="2694331"/>
            <a:ext cx="2428927" cy="34104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26045460-8FA4-4475-99AD-1011411A348B}"/>
              </a:ext>
            </a:extLst>
          </p:cNvPr>
          <p:cNvSpPr/>
          <p:nvPr/>
        </p:nvSpPr>
        <p:spPr>
          <a:xfrm>
            <a:off x="3464180" y="2696365"/>
            <a:ext cx="2428927" cy="341046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2BAB49D0-5A69-4450-8539-CFA553AA9E9C}"/>
              </a:ext>
            </a:extLst>
          </p:cNvPr>
          <p:cNvSpPr/>
          <p:nvPr/>
        </p:nvSpPr>
        <p:spPr>
          <a:xfrm>
            <a:off x="8308998" y="2694331"/>
            <a:ext cx="2428927" cy="34104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2">
                  <a:lumMod val="60000"/>
                  <a:lumOff val="40000"/>
                </a:schemeClr>
              </a:solidFill>
            </a:endParaRPr>
          </a:p>
        </p:txBody>
      </p:sp>
      <p:sp>
        <p:nvSpPr>
          <p:cNvPr id="3" name="テキスト ボックス 2">
            <a:extLst>
              <a:ext uri="{FF2B5EF4-FFF2-40B4-BE49-F238E27FC236}">
                <a16:creationId xmlns:a16="http://schemas.microsoft.com/office/drawing/2014/main" id="{B634D059-E735-49E9-B229-ABAC386345DA}"/>
              </a:ext>
            </a:extLst>
          </p:cNvPr>
          <p:cNvSpPr txBox="1"/>
          <p:nvPr/>
        </p:nvSpPr>
        <p:spPr>
          <a:xfrm>
            <a:off x="1531184" y="3215560"/>
            <a:ext cx="1487250" cy="1107996"/>
          </a:xfrm>
          <a:prstGeom prst="rect">
            <a:avLst/>
          </a:prstGeom>
          <a:noFill/>
        </p:spPr>
        <p:txBody>
          <a:bodyPr wrap="square" rtlCol="0">
            <a:spAutoFit/>
          </a:bodyPr>
          <a:lstStyle/>
          <a:p>
            <a:r>
              <a:rPr kumimoji="1" lang="en-US" altLang="ja-JP" sz="66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P</a:t>
            </a:r>
            <a:r>
              <a:rPr kumimoji="1" lang="en-US" altLang="ja-JP" sz="32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lan</a:t>
            </a:r>
            <a:endParaRPr kumimoji="1" lang="ja-JP" altLang="en-US" sz="6600" b="1" dirty="0">
              <a:solidFill>
                <a:schemeClr val="bg1">
                  <a:lumMod val="85000"/>
                </a:schemeClr>
              </a:solidFill>
              <a:latin typeface="Tahoma" panose="020B0604030504040204" pitchFamily="34" charset="0"/>
              <a:ea typeface="BIZ UDPゴシック" panose="020B0400000000000000" pitchFamily="50" charset="-128"/>
              <a:cs typeface="Tahoma" panose="020B0604030504040204" pitchFamily="34" charset="0"/>
            </a:endParaRPr>
          </a:p>
        </p:txBody>
      </p:sp>
      <p:sp>
        <p:nvSpPr>
          <p:cNvPr id="14" name="テキスト ボックス 13">
            <a:extLst>
              <a:ext uri="{FF2B5EF4-FFF2-40B4-BE49-F238E27FC236}">
                <a16:creationId xmlns:a16="http://schemas.microsoft.com/office/drawing/2014/main" id="{34DDC59D-0076-48AA-9644-9250E5CC0FCB}"/>
              </a:ext>
            </a:extLst>
          </p:cNvPr>
          <p:cNvSpPr txBox="1"/>
          <p:nvPr/>
        </p:nvSpPr>
        <p:spPr>
          <a:xfrm>
            <a:off x="4086549" y="3222715"/>
            <a:ext cx="1487250" cy="1107996"/>
          </a:xfrm>
          <a:prstGeom prst="rect">
            <a:avLst/>
          </a:prstGeom>
          <a:noFill/>
        </p:spPr>
        <p:txBody>
          <a:bodyPr wrap="square" rtlCol="0">
            <a:spAutoFit/>
          </a:bodyPr>
          <a:lstStyle/>
          <a:p>
            <a:r>
              <a:rPr lang="en-US" altLang="ja-JP" sz="66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D</a:t>
            </a:r>
            <a:r>
              <a:rPr lang="en-US" altLang="ja-JP" sz="32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o</a:t>
            </a:r>
            <a:endParaRPr kumimoji="1" lang="ja-JP" altLang="en-US" sz="6600" b="1" dirty="0">
              <a:solidFill>
                <a:schemeClr val="bg1">
                  <a:lumMod val="85000"/>
                </a:schemeClr>
              </a:solidFill>
              <a:latin typeface="Tahoma" panose="020B0604030504040204" pitchFamily="34" charset="0"/>
              <a:ea typeface="BIZ UDPゴシック" panose="020B0400000000000000" pitchFamily="50" charset="-128"/>
              <a:cs typeface="Tahoma" panose="020B0604030504040204" pitchFamily="34" charset="0"/>
            </a:endParaRPr>
          </a:p>
        </p:txBody>
      </p:sp>
      <p:sp>
        <p:nvSpPr>
          <p:cNvPr id="15" name="テキスト ボックス 14">
            <a:extLst>
              <a:ext uri="{FF2B5EF4-FFF2-40B4-BE49-F238E27FC236}">
                <a16:creationId xmlns:a16="http://schemas.microsoft.com/office/drawing/2014/main" id="{09B3A7B9-B7E1-4C62-B7E6-AFE91271ACC1}"/>
              </a:ext>
            </a:extLst>
          </p:cNvPr>
          <p:cNvSpPr txBox="1"/>
          <p:nvPr/>
        </p:nvSpPr>
        <p:spPr>
          <a:xfrm>
            <a:off x="6187238" y="3273275"/>
            <a:ext cx="1990126" cy="1107996"/>
          </a:xfrm>
          <a:prstGeom prst="rect">
            <a:avLst/>
          </a:prstGeom>
          <a:noFill/>
        </p:spPr>
        <p:txBody>
          <a:bodyPr wrap="square" rtlCol="0">
            <a:spAutoFit/>
          </a:bodyPr>
          <a:lstStyle/>
          <a:p>
            <a:r>
              <a:rPr kumimoji="1" lang="en-US" altLang="ja-JP" sz="66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C</a:t>
            </a:r>
            <a:r>
              <a:rPr kumimoji="1" lang="en-US" altLang="ja-JP" sz="32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heck</a:t>
            </a:r>
            <a:endParaRPr kumimoji="1" lang="ja-JP" altLang="en-US" sz="6600" b="1" dirty="0">
              <a:solidFill>
                <a:schemeClr val="bg1">
                  <a:lumMod val="85000"/>
                </a:schemeClr>
              </a:solidFill>
              <a:latin typeface="Tahoma" panose="020B0604030504040204" pitchFamily="34" charset="0"/>
              <a:ea typeface="BIZ UDPゴシック" panose="020B0400000000000000" pitchFamily="50" charset="-128"/>
              <a:cs typeface="Tahoma" panose="020B0604030504040204" pitchFamily="34" charset="0"/>
            </a:endParaRPr>
          </a:p>
        </p:txBody>
      </p:sp>
      <p:sp>
        <p:nvSpPr>
          <p:cNvPr id="16" name="テキスト ボックス 15">
            <a:extLst>
              <a:ext uri="{FF2B5EF4-FFF2-40B4-BE49-F238E27FC236}">
                <a16:creationId xmlns:a16="http://schemas.microsoft.com/office/drawing/2014/main" id="{767DFA79-A7C0-4364-894D-7BCAEB192B30}"/>
              </a:ext>
            </a:extLst>
          </p:cNvPr>
          <p:cNvSpPr txBox="1"/>
          <p:nvPr/>
        </p:nvSpPr>
        <p:spPr>
          <a:xfrm>
            <a:off x="8725821" y="3222715"/>
            <a:ext cx="1846109" cy="1107996"/>
          </a:xfrm>
          <a:prstGeom prst="rect">
            <a:avLst/>
          </a:prstGeom>
          <a:noFill/>
        </p:spPr>
        <p:txBody>
          <a:bodyPr wrap="square" rtlCol="0">
            <a:spAutoFit/>
          </a:bodyPr>
          <a:lstStyle/>
          <a:p>
            <a:r>
              <a:rPr lang="en-US" altLang="ja-JP" sz="66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A</a:t>
            </a:r>
            <a:r>
              <a:rPr lang="en-US" altLang="ja-JP" sz="32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ction</a:t>
            </a:r>
            <a:endParaRPr kumimoji="1" lang="ja-JP" altLang="en-US" sz="6600" b="1" dirty="0">
              <a:solidFill>
                <a:schemeClr val="bg1">
                  <a:lumMod val="85000"/>
                </a:schemeClr>
              </a:solidFill>
              <a:latin typeface="Tahoma" panose="020B0604030504040204" pitchFamily="34" charset="0"/>
              <a:ea typeface="BIZ UDPゴシック" panose="020B0400000000000000" pitchFamily="50" charset="-128"/>
              <a:cs typeface="Tahoma" panose="020B0604030504040204" pitchFamily="34" charset="0"/>
            </a:endParaRPr>
          </a:p>
        </p:txBody>
      </p:sp>
      <p:sp>
        <p:nvSpPr>
          <p:cNvPr id="5" name="テキスト ボックス 4">
            <a:extLst>
              <a:ext uri="{FF2B5EF4-FFF2-40B4-BE49-F238E27FC236}">
                <a16:creationId xmlns:a16="http://schemas.microsoft.com/office/drawing/2014/main" id="{85072331-9CE2-44F0-AD7D-9DA3F55E02E7}"/>
              </a:ext>
            </a:extLst>
          </p:cNvPr>
          <p:cNvSpPr txBox="1"/>
          <p:nvPr/>
        </p:nvSpPr>
        <p:spPr>
          <a:xfrm>
            <a:off x="1401994" y="4517640"/>
            <a:ext cx="2153820" cy="338554"/>
          </a:xfrm>
          <a:prstGeom prst="rect">
            <a:avLst/>
          </a:prstGeom>
          <a:noFill/>
        </p:spPr>
        <p:txBody>
          <a:bodyPr wrap="square" rtlCol="0">
            <a:spAutoFit/>
          </a:bodyPr>
          <a:lstStyle/>
          <a:p>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実行計画を提案</a:t>
            </a:r>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663A4940-1B1B-406E-8445-21E6D032848F}"/>
              </a:ext>
            </a:extLst>
          </p:cNvPr>
          <p:cNvSpPr txBox="1"/>
          <p:nvPr/>
        </p:nvSpPr>
        <p:spPr>
          <a:xfrm>
            <a:off x="3778687" y="4508883"/>
            <a:ext cx="3084785" cy="584775"/>
          </a:xfrm>
          <a:prstGeom prst="rect">
            <a:avLst/>
          </a:prstGeom>
          <a:noFill/>
        </p:spPr>
        <p:txBody>
          <a:bodyPr wrap="square" rtlCol="0">
            <a:spAutoFit/>
          </a:bodyPr>
          <a:lstStyle/>
          <a:p>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計画に基づいた</a:t>
            </a:r>
            <a:endParaRPr kumimoji="1" lang="en-US" altLang="ja-JP" sz="16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600" b="1" dirty="0">
                <a:solidFill>
                  <a:schemeClr val="bg1"/>
                </a:solidFill>
                <a:latin typeface="HG丸ｺﾞｼｯｸM-PRO" panose="020F0600000000000000" pitchFamily="50" charset="-128"/>
                <a:ea typeface="HG丸ｺﾞｼｯｸM-PRO" panose="020F0600000000000000" pitchFamily="50" charset="-128"/>
              </a:rPr>
              <a:t>　</a:t>
            </a:r>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施策の実施</a:t>
            </a:r>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30D43900-B37B-4ADD-A6A0-9F09FAB4E0FD}"/>
              </a:ext>
            </a:extLst>
          </p:cNvPr>
          <p:cNvSpPr txBox="1"/>
          <p:nvPr/>
        </p:nvSpPr>
        <p:spPr>
          <a:xfrm>
            <a:off x="5882073" y="4499599"/>
            <a:ext cx="2523540" cy="338554"/>
          </a:xfrm>
          <a:prstGeom prst="rect">
            <a:avLst/>
          </a:prstGeom>
          <a:noFill/>
        </p:spPr>
        <p:txBody>
          <a:bodyPr wrap="square" rtlCol="0">
            <a:spAutoFit/>
          </a:bodyPr>
          <a:lstStyle/>
          <a:p>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1600" b="1" dirty="0">
                <a:solidFill>
                  <a:schemeClr val="bg1"/>
                </a:solidFill>
                <a:latin typeface="HG丸ｺﾞｼｯｸM-PRO" panose="020F0600000000000000" pitchFamily="50" charset="-128"/>
                <a:ea typeface="HG丸ｺﾞｼｯｸM-PRO" panose="020F0600000000000000" pitchFamily="50" charset="-128"/>
              </a:rPr>
              <a:t>取り組み評価・検証</a:t>
            </a:r>
            <a:r>
              <a:rPr kumimoji="1" lang="en-US" altLang="ja-JP" sz="16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A9D27F16-E5FD-422C-95EC-0D4060250C0A}"/>
              </a:ext>
            </a:extLst>
          </p:cNvPr>
          <p:cNvSpPr txBox="1"/>
          <p:nvPr/>
        </p:nvSpPr>
        <p:spPr>
          <a:xfrm>
            <a:off x="8306678" y="4517640"/>
            <a:ext cx="2342272" cy="338554"/>
          </a:xfrm>
          <a:prstGeom prst="rect">
            <a:avLst/>
          </a:prstGeom>
          <a:noFill/>
        </p:spPr>
        <p:txBody>
          <a:bodyPr wrap="square" rtlCol="0">
            <a:spAutoFit/>
          </a:bodyPr>
          <a:lstStyle/>
          <a:p>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対策や改善を検討</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二等辺三角形 5">
            <a:extLst>
              <a:ext uri="{FF2B5EF4-FFF2-40B4-BE49-F238E27FC236}">
                <a16:creationId xmlns:a16="http://schemas.microsoft.com/office/drawing/2014/main" id="{7420015C-E35C-4682-B9B3-5366BC4F47A5}"/>
              </a:ext>
            </a:extLst>
          </p:cNvPr>
          <p:cNvSpPr/>
          <p:nvPr/>
        </p:nvSpPr>
        <p:spPr>
          <a:xfrm rot="5400000">
            <a:off x="3353537" y="2923770"/>
            <a:ext cx="448696" cy="26403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二等辺三角形 21">
            <a:extLst>
              <a:ext uri="{FF2B5EF4-FFF2-40B4-BE49-F238E27FC236}">
                <a16:creationId xmlns:a16="http://schemas.microsoft.com/office/drawing/2014/main" id="{6FAEF477-F0E6-4ABE-A9B5-610240BD3CA1}"/>
              </a:ext>
            </a:extLst>
          </p:cNvPr>
          <p:cNvSpPr/>
          <p:nvPr/>
        </p:nvSpPr>
        <p:spPr>
          <a:xfrm rot="5400000">
            <a:off x="5776697" y="2945637"/>
            <a:ext cx="448696" cy="264032"/>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二等辺三角形 22">
            <a:extLst>
              <a:ext uri="{FF2B5EF4-FFF2-40B4-BE49-F238E27FC236}">
                <a16:creationId xmlns:a16="http://schemas.microsoft.com/office/drawing/2014/main" id="{BC639454-957C-4E4E-A538-5EC982DF7327}"/>
              </a:ext>
            </a:extLst>
          </p:cNvPr>
          <p:cNvSpPr/>
          <p:nvPr/>
        </p:nvSpPr>
        <p:spPr>
          <a:xfrm rot="5400000">
            <a:off x="8214989" y="2991786"/>
            <a:ext cx="448696" cy="264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矢印: 折線 3">
            <a:extLst>
              <a:ext uri="{FF2B5EF4-FFF2-40B4-BE49-F238E27FC236}">
                <a16:creationId xmlns:a16="http://schemas.microsoft.com/office/drawing/2014/main" id="{E6D3B150-BFDE-4C30-A640-302393AAAE0A}"/>
              </a:ext>
            </a:extLst>
          </p:cNvPr>
          <p:cNvSpPr/>
          <p:nvPr/>
        </p:nvSpPr>
        <p:spPr>
          <a:xfrm>
            <a:off x="1264575" y="2758575"/>
            <a:ext cx="9336409" cy="2815455"/>
          </a:xfrm>
          <a:prstGeom prst="bentArrow">
            <a:avLst>
              <a:gd name="adj1" fmla="val 2850"/>
              <a:gd name="adj2" fmla="val 4937"/>
              <a:gd name="adj3" fmla="val 7386"/>
              <a:gd name="adj4" fmla="val 4375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矢印: 折線 25">
            <a:extLst>
              <a:ext uri="{FF2B5EF4-FFF2-40B4-BE49-F238E27FC236}">
                <a16:creationId xmlns:a16="http://schemas.microsoft.com/office/drawing/2014/main" id="{D71C16D4-76B2-4105-B031-59A2C5B6C2D7}"/>
              </a:ext>
            </a:extLst>
          </p:cNvPr>
          <p:cNvSpPr/>
          <p:nvPr/>
        </p:nvSpPr>
        <p:spPr>
          <a:xfrm rot="10800000">
            <a:off x="1264576" y="3246749"/>
            <a:ext cx="9336409" cy="2815455"/>
          </a:xfrm>
          <a:prstGeom prst="bentArrow">
            <a:avLst>
              <a:gd name="adj1" fmla="val 2850"/>
              <a:gd name="adj2" fmla="val 5347"/>
              <a:gd name="adj3" fmla="val 7387"/>
              <a:gd name="adj4" fmla="val 4375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正方形/長方形 23">
            <a:extLst>
              <a:ext uri="{FF2B5EF4-FFF2-40B4-BE49-F238E27FC236}">
                <a16:creationId xmlns:a16="http://schemas.microsoft.com/office/drawing/2014/main" id="{2F97A149-1EF6-40A0-8695-C453F2C5961E}"/>
              </a:ext>
            </a:extLst>
          </p:cNvPr>
          <p:cNvSpPr/>
          <p:nvPr/>
        </p:nvSpPr>
        <p:spPr>
          <a:xfrm>
            <a:off x="377914" y="825650"/>
            <a:ext cx="11246262" cy="1754326"/>
          </a:xfrm>
          <a:prstGeom prst="rect">
            <a:avLst/>
          </a:prstGeom>
        </p:spPr>
        <p:txBody>
          <a:bodyPr wrap="square">
            <a:spAutoFit/>
          </a:bodyPr>
          <a:lstStyle/>
          <a:p>
            <a:r>
              <a:rPr lang="ja-JP" altLang="ja-JP" dirty="0">
                <a:latin typeface="BIZ UDゴシック" panose="020B0400000000000000" pitchFamily="49" charset="-128"/>
                <a:ea typeface="BIZ UDゴシック" panose="020B0400000000000000" pitchFamily="49" charset="-128"/>
              </a:rPr>
              <a:t>（２）</a:t>
            </a:r>
            <a:r>
              <a:rPr lang="ja-JP" altLang="en-US" dirty="0">
                <a:latin typeface="BIZ UDゴシック" panose="020B0400000000000000" pitchFamily="49" charset="-128"/>
                <a:ea typeface="BIZ UDゴシック" panose="020B0400000000000000" pitchFamily="49" charset="-128"/>
              </a:rPr>
              <a:t>推進手法</a:t>
            </a:r>
            <a:endParaRPr lang="en-US" altLang="ja-JP" dirty="0">
              <a:latin typeface="BIZ UDゴシック" panose="020B0400000000000000" pitchFamily="49" charset="-128"/>
              <a:ea typeface="BIZ UDゴシック" panose="020B0400000000000000" pitchFamily="49" charset="-128"/>
            </a:endParaRPr>
          </a:p>
          <a:p>
            <a:endParaRPr lang="ja-JP"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　本計画の進行管理については、ＰＤＣＡサイクルを基本とします。その上で、急速に変化するデジタル化社会の中で効果的な取り組みを行うために、社会情勢や技術の発展観察をし、変化に応じて計画を見直すなど、臨機応変に対応します。そのため、</a:t>
            </a:r>
            <a:r>
              <a:rPr lang="ja-JP" altLang="ja-JP" dirty="0">
                <a:solidFill>
                  <a:srgbClr val="FF0000"/>
                </a:solidFill>
                <a:latin typeface="BIZ UDゴシック" panose="020B0400000000000000" pitchFamily="49" charset="-128"/>
                <a:ea typeface="BIZ UDゴシック" panose="020B0400000000000000" pitchFamily="49" charset="-128"/>
              </a:rPr>
              <a:t>アクションプランにおいて</a:t>
            </a:r>
            <a:r>
              <a:rPr lang="ja-JP" altLang="en-US" dirty="0">
                <a:solidFill>
                  <a:srgbClr val="FF0000"/>
                </a:solidFill>
                <a:latin typeface="BIZ UDゴシック" panose="020B0400000000000000" pitchFamily="49" charset="-128"/>
                <a:ea typeface="BIZ UDゴシック" panose="020B0400000000000000" pitchFamily="49" charset="-128"/>
              </a:rPr>
              <a:t>は</a:t>
            </a:r>
            <a:r>
              <a:rPr lang="ja-JP" altLang="ja-JP" dirty="0">
                <a:solidFill>
                  <a:srgbClr val="FF0000"/>
                </a:solidFill>
                <a:latin typeface="BIZ UDゴシック" panose="020B0400000000000000" pitchFamily="49" charset="-128"/>
                <a:ea typeface="BIZ UDゴシック" panose="020B0400000000000000" pitchFamily="49" charset="-128"/>
              </a:rPr>
              <a:t>導入する手法の特定はせずに、その時点での最適な手法を判断</a:t>
            </a:r>
            <a:r>
              <a:rPr lang="ja-JP" altLang="ja-JP" dirty="0">
                <a:latin typeface="BIZ UDゴシック" panose="020B0400000000000000" pitchFamily="49" charset="-128"/>
                <a:ea typeface="BIZ UDゴシック" panose="020B0400000000000000" pitchFamily="49" charset="-128"/>
              </a:rPr>
              <a:t>して実行することとします。</a:t>
            </a:r>
          </a:p>
        </p:txBody>
      </p:sp>
      <p:sp>
        <p:nvSpPr>
          <p:cNvPr id="27" name="正方形/長方形 26">
            <a:extLst>
              <a:ext uri="{FF2B5EF4-FFF2-40B4-BE49-F238E27FC236}">
                <a16:creationId xmlns:a16="http://schemas.microsoft.com/office/drawing/2014/main" id="{13117A30-B49E-40C3-B316-181B2A581554}"/>
              </a:ext>
            </a:extLst>
          </p:cNvPr>
          <p:cNvSpPr/>
          <p:nvPr/>
        </p:nvSpPr>
        <p:spPr>
          <a:xfrm>
            <a:off x="-8513" y="345589"/>
            <a:ext cx="2839239" cy="369332"/>
          </a:xfrm>
          <a:prstGeom prst="rect">
            <a:avLst/>
          </a:prstGeom>
          <a:noFill/>
        </p:spPr>
        <p:txBody>
          <a:bodyPr wrap="none">
            <a:spAutoFit/>
          </a:bodyPr>
          <a:lstStyle/>
          <a:p>
            <a:pPr algn="just">
              <a:spcAft>
                <a:spcPts val="0"/>
              </a:spcAft>
            </a:pP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施策の推進のために</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42936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DCF788B-25DB-40FD-BEF4-B79FE0891F1D}"/>
              </a:ext>
            </a:extLst>
          </p:cNvPr>
          <p:cNvSpPr/>
          <p:nvPr/>
        </p:nvSpPr>
        <p:spPr>
          <a:xfrm>
            <a:off x="-27925" y="350297"/>
            <a:ext cx="3691989" cy="369332"/>
          </a:xfrm>
          <a:prstGeom prst="rect">
            <a:avLst/>
          </a:prstGeom>
          <a:noFill/>
        </p:spPr>
        <p:txBody>
          <a:bodyPr wrap="square">
            <a:spAutoFit/>
          </a:bodyPr>
          <a:lstStyle/>
          <a:p>
            <a:pPr algn="just">
              <a:spcAft>
                <a:spcPts val="0"/>
              </a:spcAft>
            </a:pP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６</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松伏町ＤＸ推進ビジョン</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96B1A4E9-F9F2-4620-B635-F22F4580AADE}"/>
              </a:ext>
            </a:extLst>
          </p:cNvPr>
          <p:cNvSpPr/>
          <p:nvPr/>
        </p:nvSpPr>
        <p:spPr>
          <a:xfrm>
            <a:off x="792773" y="1045648"/>
            <a:ext cx="9930645" cy="646331"/>
          </a:xfrm>
          <a:prstGeom prst="rect">
            <a:avLst/>
          </a:prstGeom>
        </p:spPr>
        <p:txBody>
          <a:bodyPr wrap="square">
            <a:spAutoFit/>
          </a:bodyPr>
          <a:lstStyle/>
          <a:p>
            <a:r>
              <a:rPr lang="ja-JP" altLang="en-US" dirty="0">
                <a:latin typeface="BIZ UDゴシック" panose="020B0400000000000000" pitchFamily="49" charset="-128"/>
                <a:ea typeface="BIZ UDゴシック" panose="020B0400000000000000" pitchFamily="49" charset="-128"/>
              </a:rPr>
              <a:t>　</a:t>
            </a:r>
            <a:r>
              <a:rPr lang="ja-JP" altLang="ja-JP" dirty="0">
                <a:latin typeface="BIZ UDゴシック" panose="020B0400000000000000" pitchFamily="49" charset="-128"/>
                <a:ea typeface="BIZ UDゴシック" panose="020B0400000000000000" pitchFamily="49" charset="-128"/>
              </a:rPr>
              <a:t>本計画に基づいた各施策を展開していくにあたり、</a:t>
            </a:r>
            <a:r>
              <a:rPr lang="ja-JP" altLang="en-US" dirty="0">
                <a:latin typeface="BIZ UDゴシック" panose="020B0400000000000000" pitchFamily="49" charset="-128"/>
                <a:ea typeface="BIZ UDゴシック" panose="020B0400000000000000" pitchFamily="49" charset="-128"/>
              </a:rPr>
              <a:t>ＤＸ</a:t>
            </a:r>
            <a:r>
              <a:rPr lang="ja-JP" altLang="ja-JP" dirty="0">
                <a:latin typeface="BIZ UDゴシック" panose="020B0400000000000000" pitchFamily="49" charset="-128"/>
                <a:ea typeface="BIZ UDゴシック" panose="020B0400000000000000" pitchFamily="49" charset="-128"/>
              </a:rPr>
              <a:t>推進についての中長期的な取り組み</a:t>
            </a:r>
            <a:endParaRPr lang="en-US" altLang="ja-JP" dirty="0">
              <a:latin typeface="BIZ UDゴシック" panose="020B0400000000000000" pitchFamily="49" charset="-128"/>
              <a:ea typeface="BIZ UDゴシック" panose="020B0400000000000000" pitchFamily="49" charset="-128"/>
            </a:endParaRPr>
          </a:p>
          <a:p>
            <a:r>
              <a:rPr lang="ja-JP" altLang="ja-JP" dirty="0">
                <a:latin typeface="BIZ UDゴシック" panose="020B0400000000000000" pitchFamily="49" charset="-128"/>
                <a:ea typeface="BIZ UDゴシック" panose="020B0400000000000000" pitchFamily="49" charset="-128"/>
              </a:rPr>
              <a:t>のビジョン（基本的な考え方）を次のように定めます。</a:t>
            </a:r>
          </a:p>
        </p:txBody>
      </p:sp>
      <p:sp>
        <p:nvSpPr>
          <p:cNvPr id="13" name="正方形/長方形 12">
            <a:extLst>
              <a:ext uri="{FF2B5EF4-FFF2-40B4-BE49-F238E27FC236}">
                <a16:creationId xmlns:a16="http://schemas.microsoft.com/office/drawing/2014/main" id="{10FEF4DE-0854-47E5-9F23-FDCD436B91AF}"/>
              </a:ext>
            </a:extLst>
          </p:cNvPr>
          <p:cNvSpPr/>
          <p:nvPr/>
        </p:nvSpPr>
        <p:spPr>
          <a:xfrm>
            <a:off x="-8513" y="6285470"/>
            <a:ext cx="779258"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ゴシック" panose="020B0400000000000000" pitchFamily="49" charset="-128"/>
                <a:ea typeface="BIZ UDゴシック" panose="020B0400000000000000" pitchFamily="49" charset="-128"/>
              </a:rPr>
              <a:t>１０</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4" name="四角形: 角を丸くする 3">
            <a:extLst>
              <a:ext uri="{FF2B5EF4-FFF2-40B4-BE49-F238E27FC236}">
                <a16:creationId xmlns:a16="http://schemas.microsoft.com/office/drawing/2014/main" id="{D554ADDB-BB38-4540-A179-867CB6F7528A}"/>
              </a:ext>
            </a:extLst>
          </p:cNvPr>
          <p:cNvSpPr/>
          <p:nvPr/>
        </p:nvSpPr>
        <p:spPr>
          <a:xfrm>
            <a:off x="514677" y="2086878"/>
            <a:ext cx="11125290" cy="861287"/>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718227" y="2194355"/>
            <a:ext cx="10533594" cy="646331"/>
          </a:xfrm>
          <a:prstGeom prst="rect">
            <a:avLst/>
          </a:prstGeom>
        </p:spPr>
        <p:txBody>
          <a:bodyPr wrap="square">
            <a:spAutoFit/>
          </a:bodyPr>
          <a:lstStyle/>
          <a:p>
            <a:r>
              <a:rPr lang="ja-JP" altLang="en-US" sz="3200" kern="100" dirty="0">
                <a:latin typeface="Century Gothic" panose="020B0502020202020204" pitchFamily="34" charset="0"/>
                <a:ea typeface="メイリオ" panose="020B0604030504040204" pitchFamily="50" charset="-128"/>
                <a:cs typeface="Times New Roman" panose="02020603050405020304" pitchFamily="18" charset="0"/>
              </a:rPr>
              <a:t>　</a:t>
            </a:r>
            <a:r>
              <a:rPr lang="ja-JP" altLang="en-US" sz="360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デジタルで簡単・便利、すべての人に笑顔を</a:t>
            </a:r>
            <a:endParaRPr lang="en-US" altLang="ja-JP" sz="2800" b="1"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AD5E4363-8265-4F19-9856-CE408C653824}"/>
              </a:ext>
            </a:extLst>
          </p:cNvPr>
          <p:cNvSpPr/>
          <p:nvPr/>
        </p:nvSpPr>
        <p:spPr>
          <a:xfrm>
            <a:off x="709785" y="3191710"/>
            <a:ext cx="10737142" cy="111418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accent1">
                    <a:lumMod val="60000"/>
                    <a:lumOff val="40000"/>
                  </a:schemeClr>
                </a:solidFill>
                <a:latin typeface="HGS創英角ｺﾞｼｯｸUB" panose="020B0900000000000000" pitchFamily="50" charset="-128"/>
                <a:ea typeface="HGS創英角ｺﾞｼｯｸUB" panose="020B0900000000000000" pitchFamily="50" charset="-128"/>
              </a:rPr>
              <a:t>❶</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住民サービスのＤＸ</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nSpc>
                <a:spcPts val="600"/>
              </a:lnSpc>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住民本位でサービスをデザインし、便利で高品質なサービスを推進する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D7122BD9-A73E-4CD3-8A74-FE38D50AA633}"/>
              </a:ext>
            </a:extLst>
          </p:cNvPr>
          <p:cNvSpPr/>
          <p:nvPr/>
        </p:nvSpPr>
        <p:spPr>
          <a:xfrm>
            <a:off x="709784" y="4436057"/>
            <a:ext cx="10737143" cy="118645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chemeClr val="accent1">
                    <a:lumMod val="60000"/>
                    <a:lumOff val="40000"/>
                  </a:schemeClr>
                </a:solidFill>
                <a:latin typeface="HGS創英角ｺﾞｼｯｸUB" panose="020B0900000000000000" pitchFamily="50" charset="-128"/>
                <a:ea typeface="HGS創英角ｺﾞｼｯｸUB" panose="020B0900000000000000" pitchFamily="50" charset="-128"/>
              </a:rPr>
              <a:t>❷</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行政内部のＤＸ</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nSpc>
                <a:spcPts val="600"/>
              </a:lnSpc>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業務の生産性向上につながる組織・業務運営と組織風土の醸成、行政内部のデジタル化を推進する</a:t>
            </a:r>
          </a:p>
          <a:p>
            <a:endParaRPr kumimoji="1" lang="ja-JP" altLang="en-US"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198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D4CA133C-721E-4D4B-846B-302A01844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17" y="2588601"/>
            <a:ext cx="1545696" cy="1043811"/>
          </a:xfrm>
          <a:prstGeom prst="rect">
            <a:avLst/>
          </a:prstGeom>
        </p:spPr>
      </p:pic>
      <p:sp>
        <p:nvSpPr>
          <p:cNvPr id="2" name="正方形/長方形 1">
            <a:extLst>
              <a:ext uri="{FF2B5EF4-FFF2-40B4-BE49-F238E27FC236}">
                <a16:creationId xmlns:a16="http://schemas.microsoft.com/office/drawing/2014/main" id="{2DCF788B-25DB-40FD-BEF4-B79FE0891F1D}"/>
              </a:ext>
            </a:extLst>
          </p:cNvPr>
          <p:cNvSpPr/>
          <p:nvPr/>
        </p:nvSpPr>
        <p:spPr>
          <a:xfrm>
            <a:off x="256555" y="360457"/>
            <a:ext cx="3691989" cy="369332"/>
          </a:xfrm>
          <a:prstGeom prst="rect">
            <a:avLst/>
          </a:prstGeom>
          <a:noFill/>
        </p:spPr>
        <p:txBody>
          <a:bodyPr wrap="square">
            <a:spAutoFit/>
          </a:bodyPr>
          <a:lstStyle/>
          <a:p>
            <a:pPr algn="just">
              <a:spcAft>
                <a:spcPts val="0"/>
              </a:spcAft>
            </a:pP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行動指針</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96B1A4E9-F9F2-4620-B635-F22F4580AADE}"/>
              </a:ext>
            </a:extLst>
          </p:cNvPr>
          <p:cNvSpPr/>
          <p:nvPr/>
        </p:nvSpPr>
        <p:spPr>
          <a:xfrm>
            <a:off x="576421" y="916595"/>
            <a:ext cx="9930645" cy="523220"/>
          </a:xfrm>
          <a:prstGeom prst="rect">
            <a:avLst/>
          </a:prstGeom>
        </p:spPr>
        <p:txBody>
          <a:bodyPr wrap="square">
            <a:spAutoFit/>
          </a:bodyPr>
          <a:lstStyle/>
          <a:p>
            <a:r>
              <a:rPr lang="ja-JP" altLang="en-US" dirty="0">
                <a:latin typeface="BIZ UDゴシック" panose="020B0400000000000000" pitchFamily="49" charset="-128"/>
                <a:ea typeface="BIZ UDゴシック" panose="020B0400000000000000" pitchFamily="49" charset="-128"/>
              </a:rPr>
              <a:t>　業務の実施に際して、全職員が留意すべき</a:t>
            </a:r>
            <a:r>
              <a:rPr lang="ja-JP" altLang="en-US" sz="2800" b="1" dirty="0">
                <a:solidFill>
                  <a:srgbClr val="FF0000"/>
                </a:solidFill>
                <a:latin typeface="BIZ UDゴシック" panose="020B0400000000000000" pitchFamily="49" charset="-128"/>
                <a:ea typeface="BIZ UDゴシック" panose="020B0400000000000000" pitchFamily="49" charset="-128"/>
              </a:rPr>
              <a:t>４</a:t>
            </a:r>
            <a:r>
              <a:rPr lang="ja-JP" altLang="en-US" dirty="0">
                <a:latin typeface="BIZ UDゴシック" panose="020B0400000000000000" pitchFamily="49" charset="-128"/>
                <a:ea typeface="BIZ UDゴシック" panose="020B0400000000000000" pitchFamily="49" charset="-128"/>
              </a:rPr>
              <a:t>つの</a:t>
            </a:r>
            <a:r>
              <a:rPr lang="ja-JP" altLang="en-US" sz="2800" b="1" dirty="0">
                <a:solidFill>
                  <a:srgbClr val="FF0000"/>
                </a:solidFill>
                <a:latin typeface="BIZ UDゴシック" panose="020B0400000000000000" pitchFamily="49" charset="-128"/>
                <a:ea typeface="BIZ UDゴシック" panose="020B0400000000000000" pitchFamily="49" charset="-128"/>
              </a:rPr>
              <a:t>ポイント</a:t>
            </a:r>
            <a:r>
              <a:rPr lang="ja-JP" altLang="en-US" dirty="0">
                <a:latin typeface="BIZ UDゴシック" panose="020B0400000000000000" pitchFamily="49" charset="-128"/>
                <a:ea typeface="BIZ UDゴシック" panose="020B0400000000000000" pitchFamily="49" charset="-128"/>
              </a:rPr>
              <a:t>を提示します。</a:t>
            </a:r>
          </a:p>
        </p:txBody>
      </p:sp>
      <p:sp>
        <p:nvSpPr>
          <p:cNvPr id="13" name="正方形/長方形 12">
            <a:extLst>
              <a:ext uri="{FF2B5EF4-FFF2-40B4-BE49-F238E27FC236}">
                <a16:creationId xmlns:a16="http://schemas.microsoft.com/office/drawing/2014/main" id="{10FEF4DE-0854-47E5-9F23-FDCD436B91AF}"/>
              </a:ext>
            </a:extLst>
          </p:cNvPr>
          <p:cNvSpPr/>
          <p:nvPr/>
        </p:nvSpPr>
        <p:spPr>
          <a:xfrm>
            <a:off x="11806" y="6285470"/>
            <a:ext cx="822595"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ゴシック" panose="020B0400000000000000" pitchFamily="49" charset="-128"/>
                <a:ea typeface="BIZ UDゴシック" panose="020B0400000000000000" pitchFamily="49" charset="-128"/>
              </a:rPr>
              <a:t>１１</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AB11A7D0-8B9F-4689-8743-8B14108B39E2}"/>
              </a:ext>
            </a:extLst>
          </p:cNvPr>
          <p:cNvSpPr/>
          <p:nvPr/>
        </p:nvSpPr>
        <p:spPr>
          <a:xfrm>
            <a:off x="1865311" y="1750043"/>
            <a:ext cx="8396427" cy="730969"/>
          </a:xfrm>
          <a:prstGeom prst="rect">
            <a:avLst/>
          </a:prstGeom>
        </p:spPr>
        <p:txBody>
          <a:bodyPr wrap="square">
            <a:spAutoFit/>
          </a:bodyPr>
          <a:lstStyle/>
          <a:p>
            <a:r>
              <a:rPr lang="ja-JP" altLang="en-US" b="1" dirty="0">
                <a:latin typeface="BIZ UDPゴシック" panose="020B0400000000000000" pitchFamily="50" charset="-128"/>
                <a:ea typeface="BIZ UDPゴシック" panose="020B0400000000000000" pitchFamily="50" charset="-128"/>
              </a:rPr>
              <a:t>住民目線を重視し、新たな価値の提供を考慮し追求することが重要</a:t>
            </a:r>
            <a:endParaRPr lang="en-US" altLang="ja-JP" b="1" dirty="0">
              <a:latin typeface="BIZ UDPゴシック" panose="020B0400000000000000" pitchFamily="50" charset="-128"/>
              <a:ea typeface="BIZ UDPゴシック" panose="020B0400000000000000" pitchFamily="50" charset="-128"/>
            </a:endParaRPr>
          </a:p>
          <a:p>
            <a:pPr>
              <a:lnSpc>
                <a:spcPts val="900"/>
              </a:lnSpc>
            </a:pPr>
            <a:endParaRPr lang="ja-JP" altLang="en-US" sz="1600" dirty="0">
              <a:solidFill>
                <a:srgbClr val="FF0000"/>
              </a:solidFill>
              <a:latin typeface="BIZ UDPゴシック" panose="020B0400000000000000" pitchFamily="50" charset="-128"/>
              <a:ea typeface="BIZ UDPゴシック" panose="020B0400000000000000" pitchFamily="50" charset="-128"/>
            </a:endParaRPr>
          </a:p>
          <a:p>
            <a:r>
              <a:rPr lang="ja-JP" altLang="en-US" sz="1600" dirty="0">
                <a:solidFill>
                  <a:srgbClr val="1F4E79"/>
                </a:solidFill>
                <a:latin typeface="BIZ UDPゴシック" panose="020B0400000000000000" pitchFamily="50" charset="-128"/>
                <a:ea typeface="BIZ UDPゴシック" panose="020B0400000000000000" pitchFamily="50" charset="-128"/>
              </a:rPr>
              <a:t>オンライン手続きや次世代サービスを推進し、来庁不要や待ち時間の短縮を目指します。</a:t>
            </a:r>
            <a:endParaRPr lang="en-US" altLang="ja-JP" sz="1600" dirty="0">
              <a:solidFill>
                <a:srgbClr val="1F4E79"/>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940BB426-2758-4EE2-B9E1-0CE109068722}"/>
              </a:ext>
            </a:extLst>
          </p:cNvPr>
          <p:cNvSpPr/>
          <p:nvPr/>
        </p:nvSpPr>
        <p:spPr>
          <a:xfrm>
            <a:off x="1836826" y="2729289"/>
            <a:ext cx="9033034" cy="977191"/>
          </a:xfrm>
          <a:prstGeom prst="rect">
            <a:avLst/>
          </a:prstGeom>
        </p:spPr>
        <p:txBody>
          <a:bodyPr wrap="square">
            <a:spAutoFit/>
          </a:bodyPr>
          <a:lstStyle/>
          <a:p>
            <a:r>
              <a:rPr lang="ja-JP" altLang="en-US" b="1" i="0" u="none" strike="noStrike" baseline="0" dirty="0">
                <a:latin typeface="BIZ UDPゴシック" panose="020B0400000000000000" pitchFamily="50" charset="-128"/>
                <a:ea typeface="BIZ UDPゴシック" panose="020B0400000000000000" pitchFamily="50" charset="-128"/>
              </a:rPr>
              <a:t>「余裕がないからできない」ではなく、「余裕を生み出す」ために積極的に努力</a:t>
            </a:r>
            <a:endParaRPr lang="en-US" altLang="ja-JP" b="1" i="0" u="none" strike="noStrike" baseline="0" dirty="0">
              <a:latin typeface="BIZ UDPゴシック" panose="020B0400000000000000" pitchFamily="50" charset="-128"/>
              <a:ea typeface="BIZ UDPゴシック" panose="020B0400000000000000" pitchFamily="50" charset="-128"/>
            </a:endParaRPr>
          </a:p>
          <a:p>
            <a:pPr>
              <a:lnSpc>
                <a:spcPts val="900"/>
              </a:lnSpc>
            </a:pPr>
            <a:endParaRPr lang="ja-JP" altLang="en-US" sz="1600" i="0" u="none" strike="noStrike" baseline="0" dirty="0">
              <a:solidFill>
                <a:srgbClr val="FF0000"/>
              </a:solidFill>
              <a:latin typeface="BIZ UDPゴシック" panose="020B0400000000000000" pitchFamily="50" charset="-128"/>
              <a:ea typeface="BIZ UDPゴシック" panose="020B0400000000000000" pitchFamily="50" charset="-128"/>
            </a:endParaRPr>
          </a:p>
          <a:p>
            <a:r>
              <a:rPr lang="ja-JP" altLang="en-US" sz="1600" i="0" u="none" strike="noStrike" baseline="0" dirty="0">
                <a:solidFill>
                  <a:srgbClr val="1F4E79"/>
                </a:solidFill>
                <a:latin typeface="BIZ UDPゴシック" panose="020B0400000000000000" pitchFamily="50" charset="-128"/>
                <a:ea typeface="BIZ UDPゴシック" panose="020B0400000000000000" pitchFamily="50" charset="-128"/>
              </a:rPr>
              <a:t>定例的な業務の効率化を通じて「余裕を生み出し、その余裕を新たなサービス向上につなげる」ことを目指</a:t>
            </a:r>
            <a:r>
              <a:rPr lang="ja-JP" altLang="en-US" sz="1600" dirty="0">
                <a:solidFill>
                  <a:srgbClr val="1F4E79"/>
                </a:solidFill>
                <a:latin typeface="BIZ UDPゴシック" panose="020B0400000000000000" pitchFamily="50" charset="-128"/>
                <a:ea typeface="BIZ UDPゴシック" panose="020B0400000000000000" pitchFamily="50" charset="-128"/>
              </a:rPr>
              <a:t>し</a:t>
            </a:r>
            <a:r>
              <a:rPr lang="ja-JP" altLang="en-US" sz="1600" i="0" u="none" strike="noStrike" baseline="0" dirty="0">
                <a:solidFill>
                  <a:srgbClr val="1F4E79"/>
                </a:solidFill>
                <a:latin typeface="BIZ UDPゴシック" panose="020B0400000000000000" pitchFamily="50" charset="-128"/>
                <a:ea typeface="BIZ UDPゴシック" panose="020B0400000000000000" pitchFamily="50" charset="-128"/>
              </a:rPr>
              <a:t>、「忙しさからの脱却」を実現するため、優先度を上げて前向きに取り組んでいきます。</a:t>
            </a:r>
          </a:p>
        </p:txBody>
      </p:sp>
      <p:sp>
        <p:nvSpPr>
          <p:cNvPr id="15" name="正方形/長方形 14">
            <a:extLst>
              <a:ext uri="{FF2B5EF4-FFF2-40B4-BE49-F238E27FC236}">
                <a16:creationId xmlns:a16="http://schemas.microsoft.com/office/drawing/2014/main" id="{7B45C1FB-3BC9-42A5-A3DF-0701B12B78BA}"/>
              </a:ext>
            </a:extLst>
          </p:cNvPr>
          <p:cNvSpPr/>
          <p:nvPr/>
        </p:nvSpPr>
        <p:spPr>
          <a:xfrm>
            <a:off x="1836826" y="3864419"/>
            <a:ext cx="9033034" cy="977191"/>
          </a:xfrm>
          <a:prstGeom prst="rect">
            <a:avLst/>
          </a:prstGeom>
        </p:spPr>
        <p:txBody>
          <a:bodyPr wrap="square">
            <a:spAutoFit/>
          </a:bodyPr>
          <a:lstStyle/>
          <a:p>
            <a:r>
              <a:rPr lang="ja-JP" altLang="en-US" b="1" i="0" u="none" strike="noStrike" baseline="0" dirty="0">
                <a:latin typeface="BIZ UDPゴシック" panose="020B0400000000000000" pitchFamily="50" charset="-128"/>
                <a:ea typeface="BIZ UDPゴシック" panose="020B0400000000000000" pitchFamily="50" charset="-128"/>
              </a:rPr>
              <a:t>「できない理由」ではなく「できる方法」を模索</a:t>
            </a:r>
            <a:endParaRPr lang="en-US" altLang="ja-JP" b="1" dirty="0">
              <a:latin typeface="BIZ UDPゴシック" panose="020B0400000000000000" pitchFamily="50" charset="-128"/>
              <a:ea typeface="BIZ UDPゴシック" panose="020B0400000000000000" pitchFamily="50" charset="-128"/>
            </a:endParaRPr>
          </a:p>
          <a:p>
            <a:pPr>
              <a:lnSpc>
                <a:spcPts val="900"/>
              </a:lnSpc>
            </a:pPr>
            <a:endParaRPr lang="en-US" altLang="ja-JP" sz="1600" dirty="0">
              <a:solidFill>
                <a:srgbClr val="1F4E79"/>
              </a:solidFill>
              <a:latin typeface="BIZ UDPゴシック" panose="020B0400000000000000" pitchFamily="50" charset="-128"/>
              <a:ea typeface="BIZ UDPゴシック" panose="020B0400000000000000" pitchFamily="50" charset="-128"/>
            </a:endParaRPr>
          </a:p>
          <a:p>
            <a:r>
              <a:rPr lang="ja-JP" altLang="en-US" sz="1600" b="0" i="0" u="none" strike="noStrike" baseline="0" dirty="0">
                <a:solidFill>
                  <a:srgbClr val="1F4E79"/>
                </a:solidFill>
                <a:latin typeface="BIZ UDPゴシック" panose="020B0400000000000000" pitchFamily="50" charset="-128"/>
                <a:ea typeface="BIZ UDPゴシック" panose="020B0400000000000000" pitchFamily="50" charset="-128"/>
              </a:rPr>
              <a:t>過去の業務を変革することに対しては、消極的な意見も考えられますが、取り組み内容が評価できるものであれば、実現に向けて「できる方法」を共に考え、進めていきます。</a:t>
            </a:r>
          </a:p>
        </p:txBody>
      </p:sp>
      <p:sp>
        <p:nvSpPr>
          <p:cNvPr id="16" name="正方形/長方形 15">
            <a:extLst>
              <a:ext uri="{FF2B5EF4-FFF2-40B4-BE49-F238E27FC236}">
                <a16:creationId xmlns:a16="http://schemas.microsoft.com/office/drawing/2014/main" id="{D128A2BE-3979-4B51-94B3-1F61D10F9E95}"/>
              </a:ext>
            </a:extLst>
          </p:cNvPr>
          <p:cNvSpPr/>
          <p:nvPr/>
        </p:nvSpPr>
        <p:spPr>
          <a:xfrm>
            <a:off x="1836826" y="4948585"/>
            <a:ext cx="9033034" cy="1223412"/>
          </a:xfrm>
          <a:prstGeom prst="rect">
            <a:avLst/>
          </a:prstGeom>
        </p:spPr>
        <p:txBody>
          <a:bodyPr wrap="square">
            <a:spAutoFit/>
          </a:bodyPr>
          <a:lstStyle/>
          <a:p>
            <a:r>
              <a:rPr lang="ja-JP" altLang="en-US" b="1" i="0" u="none" strike="noStrike" baseline="0" dirty="0">
                <a:latin typeface="BIZ UDPゴシック" panose="020B0400000000000000" pitchFamily="50" charset="-128"/>
                <a:ea typeface="BIZ UDPゴシック" panose="020B0400000000000000" pitchFamily="50" charset="-128"/>
              </a:rPr>
              <a:t>他組織の成功事例を参考</a:t>
            </a:r>
            <a:endParaRPr lang="en-US" altLang="ja-JP" b="1" i="0" u="none" strike="noStrike" baseline="0" dirty="0">
              <a:latin typeface="BIZ UDPゴシック" panose="020B0400000000000000" pitchFamily="50" charset="-128"/>
              <a:ea typeface="BIZ UDPゴシック" panose="020B0400000000000000" pitchFamily="50" charset="-128"/>
            </a:endParaRPr>
          </a:p>
          <a:p>
            <a:pPr>
              <a:lnSpc>
                <a:spcPts val="900"/>
              </a:lnSpc>
            </a:pPr>
            <a:endParaRPr lang="ja-JP" altLang="en-US" sz="1600" b="0" i="0" u="none" strike="noStrike" baseline="0" dirty="0">
              <a:solidFill>
                <a:srgbClr val="FF0000"/>
              </a:solidFill>
              <a:latin typeface="BIZ UDPゴシック" panose="020B0400000000000000" pitchFamily="50" charset="-128"/>
              <a:ea typeface="BIZ UDPゴシック" panose="020B0400000000000000" pitchFamily="50" charset="-128"/>
            </a:endParaRPr>
          </a:p>
          <a:p>
            <a:r>
              <a:rPr lang="ja-JP" altLang="en-US" sz="1600" b="0" i="0" u="none" strike="noStrike" baseline="0" dirty="0">
                <a:solidFill>
                  <a:srgbClr val="1F4E79"/>
                </a:solidFill>
                <a:latin typeface="BIZ UDPゴシック" panose="020B0400000000000000" pitchFamily="50" charset="-128"/>
                <a:ea typeface="BIZ UDPゴシック" panose="020B0400000000000000" pitchFamily="50" charset="-128"/>
              </a:rPr>
              <a:t>自治体</a:t>
            </a:r>
            <a:r>
              <a:rPr lang="ja-JP" altLang="en-US" sz="1600" dirty="0">
                <a:solidFill>
                  <a:srgbClr val="1F4E79"/>
                </a:solidFill>
                <a:latin typeface="BIZ UDPゴシック" panose="020B0400000000000000" pitchFamily="50" charset="-128"/>
                <a:ea typeface="BIZ UDPゴシック" panose="020B0400000000000000" pitchFamily="50" charset="-128"/>
              </a:rPr>
              <a:t>ＤＸ</a:t>
            </a:r>
            <a:r>
              <a:rPr lang="ja-JP" altLang="en-US" sz="1600" b="0" i="0" u="none" strike="noStrike" baseline="0" dirty="0">
                <a:solidFill>
                  <a:srgbClr val="1F4E79"/>
                </a:solidFill>
                <a:latin typeface="BIZ UDPゴシック" panose="020B0400000000000000" pitchFamily="50" charset="-128"/>
                <a:ea typeface="BIZ UDPゴシック" panose="020B0400000000000000" pitchFamily="50" charset="-128"/>
              </a:rPr>
              <a:t>への取り組みでは、他の自治体の成功体験を参考にし、本町にも適したアプローチを検討して</a:t>
            </a:r>
            <a:r>
              <a:rPr lang="ja-JP" altLang="en-US" sz="1600" dirty="0">
                <a:solidFill>
                  <a:srgbClr val="1F4E79"/>
                </a:solidFill>
                <a:latin typeface="BIZ UDPゴシック" panose="020B0400000000000000" pitchFamily="50" charset="-128"/>
                <a:ea typeface="BIZ UDPゴシック" panose="020B0400000000000000" pitchFamily="50" charset="-128"/>
              </a:rPr>
              <a:t>いき、</a:t>
            </a:r>
            <a:r>
              <a:rPr lang="ja-JP" altLang="en-US" sz="1600" b="0" i="0" u="none" strike="noStrike" baseline="0" dirty="0">
                <a:solidFill>
                  <a:srgbClr val="1F4E79"/>
                </a:solidFill>
                <a:latin typeface="BIZ UDPゴシック" panose="020B0400000000000000" pitchFamily="50" charset="-128"/>
                <a:ea typeface="BIZ UDPゴシック" panose="020B0400000000000000" pitchFamily="50" charset="-128"/>
              </a:rPr>
              <a:t>庁内での調整や他自治体での調査が必要な場合は、企画財政課と協力して円滑に進めていきます。</a:t>
            </a:r>
          </a:p>
        </p:txBody>
      </p:sp>
      <p:sp>
        <p:nvSpPr>
          <p:cNvPr id="23" name="正方形/長方形 22">
            <a:extLst>
              <a:ext uri="{FF2B5EF4-FFF2-40B4-BE49-F238E27FC236}">
                <a16:creationId xmlns:a16="http://schemas.microsoft.com/office/drawing/2014/main" id="{3D426A89-2153-442F-AFC9-4647E9F084C7}"/>
              </a:ext>
            </a:extLst>
          </p:cNvPr>
          <p:cNvSpPr/>
          <p:nvPr/>
        </p:nvSpPr>
        <p:spPr>
          <a:xfrm>
            <a:off x="1938426" y="3075633"/>
            <a:ext cx="9170548" cy="4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55F0D94-3A50-49BE-B557-F7FAF7E2B381}"/>
              </a:ext>
            </a:extLst>
          </p:cNvPr>
          <p:cNvSpPr/>
          <p:nvPr/>
        </p:nvSpPr>
        <p:spPr>
          <a:xfrm>
            <a:off x="1928266" y="4222075"/>
            <a:ext cx="9170548" cy="4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F6D52CE6-133C-4FD6-820E-517F8D531321}"/>
              </a:ext>
            </a:extLst>
          </p:cNvPr>
          <p:cNvSpPr/>
          <p:nvPr/>
        </p:nvSpPr>
        <p:spPr>
          <a:xfrm>
            <a:off x="1938426" y="5331696"/>
            <a:ext cx="9170548" cy="4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A8DB083F-A640-48D1-ABA8-194FF757E673}"/>
              </a:ext>
            </a:extLst>
          </p:cNvPr>
          <p:cNvSpPr/>
          <p:nvPr/>
        </p:nvSpPr>
        <p:spPr>
          <a:xfrm flipV="1">
            <a:off x="1939126" y="2102573"/>
            <a:ext cx="9170548" cy="4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図 42">
            <a:extLst>
              <a:ext uri="{FF2B5EF4-FFF2-40B4-BE49-F238E27FC236}">
                <a16:creationId xmlns:a16="http://schemas.microsoft.com/office/drawing/2014/main" id="{810A6D0F-72A1-4B95-92A6-621477096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08" y="1406700"/>
            <a:ext cx="1545696" cy="1043811"/>
          </a:xfrm>
          <a:prstGeom prst="rect">
            <a:avLst/>
          </a:prstGeom>
        </p:spPr>
      </p:pic>
      <p:pic>
        <p:nvPicPr>
          <p:cNvPr id="44" name="図 43">
            <a:extLst>
              <a:ext uri="{FF2B5EF4-FFF2-40B4-BE49-F238E27FC236}">
                <a16:creationId xmlns:a16="http://schemas.microsoft.com/office/drawing/2014/main" id="{1524960D-AA3F-4BDE-82F6-09B2B5843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1" y="3799103"/>
            <a:ext cx="1545696" cy="1043811"/>
          </a:xfrm>
          <a:prstGeom prst="rect">
            <a:avLst/>
          </a:prstGeom>
        </p:spPr>
      </p:pic>
      <p:pic>
        <p:nvPicPr>
          <p:cNvPr id="45" name="図 44">
            <a:extLst>
              <a:ext uri="{FF2B5EF4-FFF2-40B4-BE49-F238E27FC236}">
                <a16:creationId xmlns:a16="http://schemas.microsoft.com/office/drawing/2014/main" id="{39A8EDE2-24B9-4503-97D5-B1958850C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17" y="4943360"/>
            <a:ext cx="1545696" cy="1043811"/>
          </a:xfrm>
          <a:prstGeom prst="rect">
            <a:avLst/>
          </a:prstGeom>
        </p:spPr>
      </p:pic>
      <p:sp>
        <p:nvSpPr>
          <p:cNvPr id="46" name="テキスト ボックス 45">
            <a:extLst>
              <a:ext uri="{FF2B5EF4-FFF2-40B4-BE49-F238E27FC236}">
                <a16:creationId xmlns:a16="http://schemas.microsoft.com/office/drawing/2014/main" id="{217D7205-1AAC-480F-AFBC-5110D02DDBD1}"/>
              </a:ext>
            </a:extLst>
          </p:cNvPr>
          <p:cNvSpPr txBox="1"/>
          <p:nvPr/>
        </p:nvSpPr>
        <p:spPr>
          <a:xfrm>
            <a:off x="469663" y="1834196"/>
            <a:ext cx="1845995" cy="338554"/>
          </a:xfrm>
          <a:prstGeom prst="rect">
            <a:avLst/>
          </a:prstGeom>
          <a:no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ポイント❶</a:t>
            </a:r>
          </a:p>
        </p:txBody>
      </p:sp>
      <p:sp>
        <p:nvSpPr>
          <p:cNvPr id="47" name="テキスト ボックス 46">
            <a:extLst>
              <a:ext uri="{FF2B5EF4-FFF2-40B4-BE49-F238E27FC236}">
                <a16:creationId xmlns:a16="http://schemas.microsoft.com/office/drawing/2014/main" id="{C741E53A-ADCB-4F32-8A60-6A396074B6FD}"/>
              </a:ext>
            </a:extLst>
          </p:cNvPr>
          <p:cNvSpPr txBox="1"/>
          <p:nvPr/>
        </p:nvSpPr>
        <p:spPr>
          <a:xfrm>
            <a:off x="464683" y="3011976"/>
            <a:ext cx="1845995" cy="338554"/>
          </a:xfrm>
          <a:prstGeom prst="rect">
            <a:avLst/>
          </a:prstGeom>
          <a:no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ポイント❷</a:t>
            </a:r>
          </a:p>
        </p:txBody>
      </p:sp>
      <p:sp>
        <p:nvSpPr>
          <p:cNvPr id="48" name="テキスト ボックス 47">
            <a:extLst>
              <a:ext uri="{FF2B5EF4-FFF2-40B4-BE49-F238E27FC236}">
                <a16:creationId xmlns:a16="http://schemas.microsoft.com/office/drawing/2014/main" id="{47B4837A-3371-43F9-A08C-64AC3CF380DD}"/>
              </a:ext>
            </a:extLst>
          </p:cNvPr>
          <p:cNvSpPr txBox="1"/>
          <p:nvPr/>
        </p:nvSpPr>
        <p:spPr>
          <a:xfrm>
            <a:off x="504383" y="4242608"/>
            <a:ext cx="1845995" cy="338554"/>
          </a:xfrm>
          <a:prstGeom prst="rect">
            <a:avLst/>
          </a:prstGeom>
          <a:no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ポイント❸</a:t>
            </a:r>
          </a:p>
        </p:txBody>
      </p:sp>
      <p:sp>
        <p:nvSpPr>
          <p:cNvPr id="50" name="テキスト ボックス 49">
            <a:extLst>
              <a:ext uri="{FF2B5EF4-FFF2-40B4-BE49-F238E27FC236}">
                <a16:creationId xmlns:a16="http://schemas.microsoft.com/office/drawing/2014/main" id="{B4129C57-4977-4C93-A397-71539849806B}"/>
              </a:ext>
            </a:extLst>
          </p:cNvPr>
          <p:cNvSpPr txBox="1"/>
          <p:nvPr/>
        </p:nvSpPr>
        <p:spPr>
          <a:xfrm>
            <a:off x="486293" y="5365791"/>
            <a:ext cx="1845995" cy="338554"/>
          </a:xfrm>
          <a:prstGeom prst="rect">
            <a:avLst/>
          </a:prstGeom>
          <a:noFill/>
        </p:spPr>
        <p:txBody>
          <a:bodyPr wrap="square" rtlCol="0">
            <a:spAutoFit/>
          </a:bodyPr>
          <a:lstStyle/>
          <a:p>
            <a:r>
              <a:rPr kumimoji="1" lang="ja-JP" altLang="en-US" sz="1600" dirty="0">
                <a:solidFill>
                  <a:schemeClr val="bg1"/>
                </a:solidFill>
                <a:latin typeface="BIZ UDPゴシック" panose="020B0400000000000000" pitchFamily="50" charset="-128"/>
                <a:ea typeface="BIZ UDPゴシック" panose="020B0400000000000000" pitchFamily="50" charset="-128"/>
              </a:rPr>
              <a:t>ポイント❹</a:t>
            </a:r>
          </a:p>
        </p:txBody>
      </p:sp>
    </p:spTree>
    <p:extLst>
      <p:ext uri="{BB962C8B-B14F-4D97-AF65-F5344CB8AC3E}">
        <p14:creationId xmlns:p14="http://schemas.microsoft.com/office/powerpoint/2010/main" val="210825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AEA673-0180-49DC-BB6D-F6FF3F57CAC9}"/>
              </a:ext>
            </a:extLst>
          </p:cNvPr>
          <p:cNvSpPr/>
          <p:nvPr/>
        </p:nvSpPr>
        <p:spPr>
          <a:xfrm>
            <a:off x="2667777" y="2503952"/>
            <a:ext cx="6601807" cy="646331"/>
          </a:xfrm>
          <a:prstGeom prst="rect">
            <a:avLst/>
          </a:prstGeom>
        </p:spPr>
        <p:txBody>
          <a:bodyPr wrap="none">
            <a:spAutoFit/>
          </a:bodyPr>
          <a:lstStyle/>
          <a:p>
            <a:pPr marL="548640" marR="548640" algn="ctr">
              <a:spcBef>
                <a:spcPts val="1800"/>
              </a:spcBef>
              <a:spcAft>
                <a:spcPts val="1800"/>
              </a:spcAft>
            </a:pPr>
            <a:r>
              <a:rPr lang="ja-JP" altLang="en-US" sz="3600" b="1" u="dbl" kern="100" dirty="0">
                <a:solidFill>
                  <a:schemeClr val="tx1">
                    <a:lumMod val="65000"/>
                    <a:lumOff val="3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アクションプラン</a:t>
            </a:r>
            <a:r>
              <a:rPr lang="ja-JP" altLang="ja-JP" sz="3600" b="1" u="dbl" kern="100" dirty="0">
                <a:solidFill>
                  <a:schemeClr val="tx1">
                    <a:lumMod val="65000"/>
                    <a:lumOff val="3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編</a:t>
            </a:r>
            <a:r>
              <a:rPr lang="ja-JP" altLang="en-US" sz="3600" b="1" u="dbl" kern="100" dirty="0">
                <a:solidFill>
                  <a:schemeClr val="tx1">
                    <a:lumMod val="65000"/>
                    <a:lumOff val="3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3600" u="dbl" kern="100" dirty="0">
              <a:solidFill>
                <a:schemeClr val="tx1">
                  <a:lumMod val="65000"/>
                  <a:lumOff val="3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DEB7011A-13D6-4DA2-AB32-0EDBD3253D33}"/>
              </a:ext>
            </a:extLst>
          </p:cNvPr>
          <p:cNvSpPr/>
          <p:nvPr/>
        </p:nvSpPr>
        <p:spPr>
          <a:xfrm>
            <a:off x="-8514" y="6285470"/>
            <a:ext cx="756109"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１２</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0180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FAB30EC-E9FC-4C81-9F3D-299D3DDEAE54}"/>
              </a:ext>
            </a:extLst>
          </p:cNvPr>
          <p:cNvSpPr/>
          <p:nvPr/>
        </p:nvSpPr>
        <p:spPr>
          <a:xfrm>
            <a:off x="3206462" y="2399549"/>
            <a:ext cx="3808310" cy="352585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075EF7A8-2013-472E-8DF5-1FC4D06C3A49}"/>
              </a:ext>
            </a:extLst>
          </p:cNvPr>
          <p:cNvSpPr/>
          <p:nvPr/>
        </p:nvSpPr>
        <p:spPr>
          <a:xfrm>
            <a:off x="7822693" y="4208177"/>
            <a:ext cx="4299318" cy="1752867"/>
          </a:xfrm>
          <a:prstGeom prst="round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B1CC0F63-5B03-4A24-9075-89F0ADA6B108}"/>
              </a:ext>
            </a:extLst>
          </p:cNvPr>
          <p:cNvSpPr/>
          <p:nvPr/>
        </p:nvSpPr>
        <p:spPr>
          <a:xfrm>
            <a:off x="7812183" y="2337011"/>
            <a:ext cx="4269350" cy="1726512"/>
          </a:xfrm>
          <a:prstGeom prst="round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20A96656-C0C9-4729-A9C7-729D19E598A6}"/>
              </a:ext>
            </a:extLst>
          </p:cNvPr>
          <p:cNvSpPr/>
          <p:nvPr/>
        </p:nvSpPr>
        <p:spPr>
          <a:xfrm>
            <a:off x="1828800" y="1869440"/>
            <a:ext cx="6893068" cy="819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CBF030-0B30-4B3D-925F-4FD0D40F15F2}"/>
              </a:ext>
            </a:extLst>
          </p:cNvPr>
          <p:cNvSpPr/>
          <p:nvPr/>
        </p:nvSpPr>
        <p:spPr>
          <a:xfrm>
            <a:off x="0" y="125861"/>
            <a:ext cx="12192000" cy="6449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46850" y="638457"/>
            <a:ext cx="10052498" cy="897746"/>
          </a:xfrm>
          <a:prstGeom prst="rect">
            <a:avLst/>
          </a:prstGeom>
        </p:spPr>
        <p:txBody>
          <a:bodyPr wrap="square">
            <a:spAutoFit/>
          </a:bodyPr>
          <a:lstStyle/>
          <a:p>
            <a:pPr indent="152400" algn="just">
              <a:lnSpc>
                <a:spcPts val="2200"/>
              </a:lnSpc>
              <a:spcAft>
                <a:spcPts val="0"/>
              </a:spcAft>
            </a:pPr>
            <a:endParaRPr lang="en-US" alt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152400" algn="just">
              <a:lnSpc>
                <a:spcPts val="2200"/>
              </a:lnSpc>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各ビジョンに基づき、自治体ＤＸ推進計画における重点取組事項等を</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踏まえた、当町の主な取組とスケジュールの概要を示す工程表で構成します。</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D9436F62-B070-476C-9491-F991F35D75B1}"/>
              </a:ext>
            </a:extLst>
          </p:cNvPr>
          <p:cNvSpPr/>
          <p:nvPr/>
        </p:nvSpPr>
        <p:spPr>
          <a:xfrm>
            <a:off x="-8514" y="6285470"/>
            <a:ext cx="823283"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１３</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0264C5B8-0648-4896-8A24-1A7DDA5C3E3B}"/>
              </a:ext>
            </a:extLst>
          </p:cNvPr>
          <p:cNvSpPr/>
          <p:nvPr/>
        </p:nvSpPr>
        <p:spPr>
          <a:xfrm>
            <a:off x="372163" y="1686237"/>
            <a:ext cx="1677654" cy="457481"/>
          </a:xfrm>
          <a:prstGeom prst="rect">
            <a:avLst/>
          </a:prstGeom>
          <a:solidFill>
            <a:schemeClr val="tx2">
              <a:lumMod val="20000"/>
              <a:lumOff val="80000"/>
            </a:schemeClr>
          </a:solidFill>
          <a:ln w="73025" cmpd="dbl">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町ビジョン</a:t>
            </a:r>
          </a:p>
        </p:txBody>
      </p:sp>
      <p:sp>
        <p:nvSpPr>
          <p:cNvPr id="21" name="正方形/長方形 20">
            <a:extLst>
              <a:ext uri="{FF2B5EF4-FFF2-40B4-BE49-F238E27FC236}">
                <a16:creationId xmlns:a16="http://schemas.microsoft.com/office/drawing/2014/main" id="{2140E683-C9C5-47D7-8B60-D1370F568825}"/>
              </a:ext>
            </a:extLst>
          </p:cNvPr>
          <p:cNvSpPr/>
          <p:nvPr/>
        </p:nvSpPr>
        <p:spPr>
          <a:xfrm>
            <a:off x="3516272" y="1712332"/>
            <a:ext cx="3075842" cy="393539"/>
          </a:xfrm>
          <a:prstGeom prst="rect">
            <a:avLst/>
          </a:prstGeom>
          <a:solidFill>
            <a:schemeClr val="bg2">
              <a:lumMod val="20000"/>
              <a:lumOff val="80000"/>
            </a:schemeClr>
          </a:solidFill>
          <a:ln w="69850" cmpd="dbl">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国重点取組事項等</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F5CC6B5-D0A3-46AE-A3C0-9C91DB8CDE38}"/>
              </a:ext>
            </a:extLst>
          </p:cNvPr>
          <p:cNvSpPr txBox="1"/>
          <p:nvPr/>
        </p:nvSpPr>
        <p:spPr>
          <a:xfrm>
            <a:off x="3272896" y="3604226"/>
            <a:ext cx="3801736"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マイナンバーカードの普及促進・利用推進</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9687C568-839C-4880-977C-88BAD39C0932}"/>
              </a:ext>
            </a:extLst>
          </p:cNvPr>
          <p:cNvSpPr txBox="1"/>
          <p:nvPr/>
        </p:nvSpPr>
        <p:spPr>
          <a:xfrm>
            <a:off x="3279312" y="4202562"/>
            <a:ext cx="2894319"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AI</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RPA</a:t>
            </a:r>
            <a:r>
              <a:rPr kumimoji="1" lang="ja-JP" altLang="en-US" sz="1400" dirty="0">
                <a:latin typeface="BIZ UDゴシック" panose="020B0400000000000000" pitchFamily="49" charset="-128"/>
                <a:ea typeface="BIZ UDゴシック" panose="020B0400000000000000" pitchFamily="49" charset="-128"/>
              </a:rPr>
              <a:t>の利用推進</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CCB907DD-AD71-4474-85A0-46F5B3D978B8}"/>
              </a:ext>
            </a:extLst>
          </p:cNvPr>
          <p:cNvSpPr txBox="1"/>
          <p:nvPr/>
        </p:nvSpPr>
        <p:spPr>
          <a:xfrm>
            <a:off x="3281003" y="3905439"/>
            <a:ext cx="3792357"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セキュリティの対策の徹底</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39EC5903-B41F-4759-BDA3-4445E11FA038}"/>
              </a:ext>
            </a:extLst>
          </p:cNvPr>
          <p:cNvSpPr txBox="1"/>
          <p:nvPr/>
        </p:nvSpPr>
        <p:spPr>
          <a:xfrm>
            <a:off x="3276724" y="2704072"/>
            <a:ext cx="4076793"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自治体フロントヤード改革の推進</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D5CF936-493F-4214-A5E1-6735A130467D}"/>
              </a:ext>
            </a:extLst>
          </p:cNvPr>
          <p:cNvSpPr txBox="1"/>
          <p:nvPr/>
        </p:nvSpPr>
        <p:spPr>
          <a:xfrm>
            <a:off x="3276359" y="2982417"/>
            <a:ext cx="4568857"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情報システムの標準化・共通化</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C8D0B8A9-FBD3-45F9-90C1-6ACE5311C2DC}"/>
              </a:ext>
            </a:extLst>
          </p:cNvPr>
          <p:cNvSpPr txBox="1"/>
          <p:nvPr/>
        </p:nvSpPr>
        <p:spPr>
          <a:xfrm>
            <a:off x="3277280" y="4778302"/>
            <a:ext cx="3792357"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デジタルデバイト対策</a:t>
            </a: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6E4CF51A-7ECE-4F9B-A20C-674563A81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990468" y="3867558"/>
            <a:ext cx="784830" cy="523220"/>
          </a:xfrm>
          <a:prstGeom prst="rect">
            <a:avLst/>
          </a:prstGeom>
        </p:spPr>
      </p:pic>
      <p:sp>
        <p:nvSpPr>
          <p:cNvPr id="28" name="テキスト ボックス 27">
            <a:extLst>
              <a:ext uri="{FF2B5EF4-FFF2-40B4-BE49-F238E27FC236}">
                <a16:creationId xmlns:a16="http://schemas.microsoft.com/office/drawing/2014/main" id="{294BBA3C-536C-49BB-9C8A-E4B817C911E7}"/>
              </a:ext>
            </a:extLst>
          </p:cNvPr>
          <p:cNvSpPr txBox="1"/>
          <p:nvPr/>
        </p:nvSpPr>
        <p:spPr>
          <a:xfrm>
            <a:off x="3277585" y="4503131"/>
            <a:ext cx="3792357"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テレワークの推進</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23F0ECD7-A7B9-41B6-85E8-3820E7A2F02F}"/>
              </a:ext>
            </a:extLst>
          </p:cNvPr>
          <p:cNvSpPr txBox="1"/>
          <p:nvPr/>
        </p:nvSpPr>
        <p:spPr>
          <a:xfrm>
            <a:off x="3272896" y="3294951"/>
            <a:ext cx="3606350" cy="307777"/>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公金収納における</a:t>
            </a:r>
            <a:r>
              <a:rPr kumimoji="1" lang="en-US" altLang="ja-JP" sz="1400" dirty="0" err="1">
                <a:latin typeface="BIZ UDゴシック" panose="020B0400000000000000" pitchFamily="49" charset="-128"/>
                <a:ea typeface="BIZ UDゴシック" panose="020B0400000000000000" pitchFamily="49" charset="-128"/>
              </a:rPr>
              <a:t>eLTAX</a:t>
            </a:r>
            <a:r>
              <a:rPr kumimoji="1" lang="ja-JP" altLang="en-US" sz="1400" dirty="0">
                <a:latin typeface="BIZ UDゴシック" panose="020B0400000000000000" pitchFamily="49" charset="-128"/>
                <a:ea typeface="BIZ UDゴシック" panose="020B0400000000000000" pitchFamily="49" charset="-128"/>
              </a:rPr>
              <a:t>の活用</a:t>
            </a:r>
          </a:p>
        </p:txBody>
      </p:sp>
      <p:sp>
        <p:nvSpPr>
          <p:cNvPr id="38" name="テキスト ボックス 37">
            <a:extLst>
              <a:ext uri="{FF2B5EF4-FFF2-40B4-BE49-F238E27FC236}">
                <a16:creationId xmlns:a16="http://schemas.microsoft.com/office/drawing/2014/main" id="{DBE7D4AC-78FA-4816-9562-CE2A207F3E35}"/>
              </a:ext>
            </a:extLst>
          </p:cNvPr>
          <p:cNvSpPr txBox="1"/>
          <p:nvPr/>
        </p:nvSpPr>
        <p:spPr>
          <a:xfrm>
            <a:off x="3286941" y="5068927"/>
            <a:ext cx="5971215" cy="523220"/>
          </a:xfrm>
          <a:prstGeom prst="rect">
            <a:avLst/>
          </a:prstGeom>
          <a:noFill/>
        </p:spPr>
        <p:txBody>
          <a:bodyPr wrap="square" rtlCol="0">
            <a:spAutoFit/>
          </a:bodyPr>
          <a:lstStyle/>
          <a:p>
            <a:r>
              <a:rPr lang="ja-JP" altLang="en-US" sz="1400" dirty="0">
                <a:solidFill>
                  <a:schemeClr val="accent1">
                    <a:lumMod val="60000"/>
                    <a:lumOff val="40000"/>
                  </a:schemeClr>
                </a:solidFill>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デジタル原則を踏まえた条例等の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規制の点検・見直し</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6F0A535A-8E30-49CA-BEE7-52A1AEA86FAC}"/>
              </a:ext>
            </a:extLst>
          </p:cNvPr>
          <p:cNvSpPr/>
          <p:nvPr/>
        </p:nvSpPr>
        <p:spPr>
          <a:xfrm>
            <a:off x="8721868" y="1719337"/>
            <a:ext cx="3075842" cy="393539"/>
          </a:xfrm>
          <a:prstGeom prst="rect">
            <a:avLst/>
          </a:prstGeom>
          <a:solidFill>
            <a:schemeClr val="tx2">
              <a:lumMod val="20000"/>
              <a:lumOff val="80000"/>
            </a:schemeClr>
          </a:solidFill>
          <a:ln w="60325" cmpd="dbl">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町アクション</a:t>
            </a:r>
          </a:p>
        </p:txBody>
      </p:sp>
      <p:sp>
        <p:nvSpPr>
          <p:cNvPr id="24" name="四角形: 角を丸くする 23">
            <a:extLst>
              <a:ext uri="{FF2B5EF4-FFF2-40B4-BE49-F238E27FC236}">
                <a16:creationId xmlns:a16="http://schemas.microsoft.com/office/drawing/2014/main" id="{A3354C37-554C-47E3-8C5B-CF02A1A4C6E7}"/>
              </a:ext>
            </a:extLst>
          </p:cNvPr>
          <p:cNvSpPr/>
          <p:nvPr/>
        </p:nvSpPr>
        <p:spPr>
          <a:xfrm>
            <a:off x="8398601" y="2550216"/>
            <a:ext cx="3591492" cy="369332"/>
          </a:xfrm>
          <a:prstGeom prst="roundRect">
            <a:avLst/>
          </a:prstGeom>
          <a:noFill/>
          <a:ln w="19050">
            <a:solidFill>
              <a:schemeClr val="accent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自治体フロントヤード改革の推進</a:t>
            </a:r>
          </a:p>
        </p:txBody>
      </p:sp>
      <p:sp>
        <p:nvSpPr>
          <p:cNvPr id="26" name="四角形: 角を丸くする 25">
            <a:extLst>
              <a:ext uri="{FF2B5EF4-FFF2-40B4-BE49-F238E27FC236}">
                <a16:creationId xmlns:a16="http://schemas.microsoft.com/office/drawing/2014/main" id="{CA0B7D93-B486-4547-BE89-59D233AA6B60}"/>
              </a:ext>
            </a:extLst>
          </p:cNvPr>
          <p:cNvSpPr/>
          <p:nvPr/>
        </p:nvSpPr>
        <p:spPr>
          <a:xfrm>
            <a:off x="8398601" y="3003629"/>
            <a:ext cx="3591492" cy="392625"/>
          </a:xfrm>
          <a:prstGeom prst="roundRect">
            <a:avLst/>
          </a:prstGeom>
          <a:noFill/>
          <a:ln w="19050">
            <a:solidFill>
              <a:schemeClr val="accent1"/>
            </a:solid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マイナンバーカードの普及促進</a:t>
            </a:r>
          </a:p>
        </p:txBody>
      </p:sp>
      <p:sp>
        <p:nvSpPr>
          <p:cNvPr id="27" name="四角形: 角を丸くする 26">
            <a:extLst>
              <a:ext uri="{FF2B5EF4-FFF2-40B4-BE49-F238E27FC236}">
                <a16:creationId xmlns:a16="http://schemas.microsoft.com/office/drawing/2014/main" id="{91C3E4FB-F7F8-4285-B87D-8EF5DEBFC8D4}"/>
              </a:ext>
            </a:extLst>
          </p:cNvPr>
          <p:cNvSpPr/>
          <p:nvPr/>
        </p:nvSpPr>
        <p:spPr>
          <a:xfrm>
            <a:off x="8398601" y="3488587"/>
            <a:ext cx="3591492" cy="392625"/>
          </a:xfrm>
          <a:prstGeom prst="roundRect">
            <a:avLst/>
          </a:prstGeom>
          <a:noFill/>
          <a:ln w="19050">
            <a:solidFill>
              <a:schemeClr val="accent1"/>
            </a:solid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デジタルデバイド対策</a:t>
            </a:r>
          </a:p>
        </p:txBody>
      </p:sp>
      <p:sp>
        <p:nvSpPr>
          <p:cNvPr id="34" name="四角形: 角を丸くする 33">
            <a:extLst>
              <a:ext uri="{FF2B5EF4-FFF2-40B4-BE49-F238E27FC236}">
                <a16:creationId xmlns:a16="http://schemas.microsoft.com/office/drawing/2014/main" id="{7517E2D8-6651-4393-A723-AF0222FFEF33}"/>
              </a:ext>
            </a:extLst>
          </p:cNvPr>
          <p:cNvSpPr/>
          <p:nvPr/>
        </p:nvSpPr>
        <p:spPr>
          <a:xfrm>
            <a:off x="8408761" y="4910725"/>
            <a:ext cx="3620464" cy="407884"/>
          </a:xfrm>
          <a:prstGeom prst="roundRect">
            <a:avLst/>
          </a:prstGeom>
          <a:noFill/>
          <a:ln w="19050">
            <a:solidFill>
              <a:schemeClr val="accent1"/>
            </a:solid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情報システムの標準化・共通化</a:t>
            </a:r>
          </a:p>
        </p:txBody>
      </p:sp>
      <p:sp>
        <p:nvSpPr>
          <p:cNvPr id="36" name="四角形: 角を丸くする 35">
            <a:extLst>
              <a:ext uri="{FF2B5EF4-FFF2-40B4-BE49-F238E27FC236}">
                <a16:creationId xmlns:a16="http://schemas.microsoft.com/office/drawing/2014/main" id="{F85A3966-A150-4B03-89C4-EBA30B1C8D90}"/>
              </a:ext>
            </a:extLst>
          </p:cNvPr>
          <p:cNvSpPr/>
          <p:nvPr/>
        </p:nvSpPr>
        <p:spPr>
          <a:xfrm>
            <a:off x="8425734" y="4419600"/>
            <a:ext cx="3603491" cy="375868"/>
          </a:xfrm>
          <a:prstGeom prst="roundRect">
            <a:avLst/>
          </a:prstGeom>
          <a:noFill/>
          <a:ln w="19050">
            <a:solidFill>
              <a:schemeClr val="accent1"/>
            </a:solid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業務効率化・業務改善システムの導入運用</a:t>
            </a:r>
          </a:p>
        </p:txBody>
      </p:sp>
      <p:sp>
        <p:nvSpPr>
          <p:cNvPr id="39" name="四角形: 角を丸くする 38">
            <a:extLst>
              <a:ext uri="{FF2B5EF4-FFF2-40B4-BE49-F238E27FC236}">
                <a16:creationId xmlns:a16="http://schemas.microsoft.com/office/drawing/2014/main" id="{536C0CF9-A73A-4F8C-84C2-D63013785D7F}"/>
              </a:ext>
            </a:extLst>
          </p:cNvPr>
          <p:cNvSpPr/>
          <p:nvPr/>
        </p:nvSpPr>
        <p:spPr>
          <a:xfrm>
            <a:off x="8408761" y="5428393"/>
            <a:ext cx="3620464" cy="369332"/>
          </a:xfrm>
          <a:prstGeom prst="roundRect">
            <a:avLst/>
          </a:prstGeom>
          <a:noFill/>
          <a:ln w="19050">
            <a:solidFill>
              <a:schemeClr val="accent1"/>
            </a:solidFill>
          </a:ln>
          <a:effectLst>
            <a:outerShdw blurRad="50800" dist="38100" dir="16200000"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rPr>
              <a:t>セキュリティ対策の徹底</a:t>
            </a:r>
          </a:p>
        </p:txBody>
      </p:sp>
      <p:sp>
        <p:nvSpPr>
          <p:cNvPr id="9" name="四角形: 角を丸くする 8">
            <a:extLst>
              <a:ext uri="{FF2B5EF4-FFF2-40B4-BE49-F238E27FC236}">
                <a16:creationId xmlns:a16="http://schemas.microsoft.com/office/drawing/2014/main" id="{70ED6EF2-86C9-4B5F-A6CD-561A54B037D1}"/>
              </a:ext>
            </a:extLst>
          </p:cNvPr>
          <p:cNvSpPr/>
          <p:nvPr/>
        </p:nvSpPr>
        <p:spPr>
          <a:xfrm>
            <a:off x="7802023" y="2326199"/>
            <a:ext cx="531737" cy="17474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BIZ UDPゴシック" panose="020B0400000000000000" pitchFamily="50" charset="-128"/>
                <a:ea typeface="BIZ UDPゴシック" panose="020B0400000000000000" pitchFamily="50" charset="-128"/>
              </a:rPr>
              <a:t>住民サービスの</a:t>
            </a:r>
            <a:r>
              <a:rPr kumimoji="1" lang="en-US" altLang="ja-JP" sz="1600" dirty="0">
                <a:solidFill>
                  <a:schemeClr val="accent1">
                    <a:lumMod val="60000"/>
                    <a:lumOff val="40000"/>
                  </a:schemeClr>
                </a:solidFill>
                <a:latin typeface="BIZ UDPゴシック" panose="020B0400000000000000" pitchFamily="50" charset="-128"/>
                <a:ea typeface="BIZ UDPゴシック" panose="020B0400000000000000" pitchFamily="50" charset="-128"/>
              </a:rPr>
              <a:t>d</a:t>
            </a:r>
            <a:r>
              <a:rPr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2" name="四角形: 角を丸くする 41">
            <a:extLst>
              <a:ext uri="{FF2B5EF4-FFF2-40B4-BE49-F238E27FC236}">
                <a16:creationId xmlns:a16="http://schemas.microsoft.com/office/drawing/2014/main" id="{CD3AA63D-E0FE-41B3-BB90-0EAFE63691A6}"/>
              </a:ext>
            </a:extLst>
          </p:cNvPr>
          <p:cNvSpPr/>
          <p:nvPr/>
        </p:nvSpPr>
        <p:spPr>
          <a:xfrm>
            <a:off x="7805949" y="4190891"/>
            <a:ext cx="545336" cy="177015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latin typeface="BIZ UDPゴシック" panose="020B0400000000000000" pitchFamily="50" charset="-128"/>
                <a:ea typeface="BIZ UDPゴシック" panose="020B0400000000000000" pitchFamily="50" charset="-128"/>
              </a:rPr>
              <a:t>行政内部</a:t>
            </a:r>
            <a:r>
              <a:rPr kumimoji="1" lang="ja-JP" altLang="en-US" sz="1600" dirty="0">
                <a:latin typeface="BIZ UDPゴシック" panose="020B0400000000000000" pitchFamily="50" charset="-128"/>
                <a:ea typeface="BIZ UDPゴシック" panose="020B0400000000000000" pitchFamily="50" charset="-128"/>
              </a:rPr>
              <a:t>の</a:t>
            </a:r>
            <a:r>
              <a:rPr lang="en-US" altLang="ja-JP" sz="1600" dirty="0">
                <a:solidFill>
                  <a:schemeClr val="tx2">
                    <a:lumMod val="40000"/>
                    <a:lumOff val="60000"/>
                  </a:schemeClr>
                </a:solidFill>
                <a:latin typeface="BIZ UDPゴシック" panose="020B0400000000000000" pitchFamily="50" charset="-128"/>
                <a:ea typeface="BIZ UDPゴシック" panose="020B0400000000000000" pitchFamily="50" charset="-128"/>
              </a:rPr>
              <a:t>dd</a:t>
            </a:r>
            <a:endParaRPr kumimoji="1" lang="ja-JP" altLang="en-US" sz="1600" dirty="0">
              <a:solidFill>
                <a:schemeClr val="tx2">
                  <a:lumMod val="40000"/>
                  <a:lumOff val="60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BC23476-4AA3-4911-94D8-2CA2807100B5}"/>
              </a:ext>
            </a:extLst>
          </p:cNvPr>
          <p:cNvSpPr txBox="1"/>
          <p:nvPr/>
        </p:nvSpPr>
        <p:spPr>
          <a:xfrm>
            <a:off x="7823717" y="3728353"/>
            <a:ext cx="991585" cy="338554"/>
          </a:xfrm>
          <a:prstGeom prst="rect">
            <a:avLst/>
          </a:prstGeom>
          <a:noFill/>
        </p:spPr>
        <p:txBody>
          <a:bodyPr wrap="square" rtlCol="0">
            <a:spAutoFit/>
          </a:bodyPr>
          <a:lstStyle/>
          <a:p>
            <a:r>
              <a:rPr kumimoji="1" lang="en-US" altLang="ja-JP" sz="1600" dirty="0">
                <a:solidFill>
                  <a:schemeClr val="bg1"/>
                </a:solidFill>
                <a:latin typeface="BIZ UDPゴシック" panose="020B0400000000000000" pitchFamily="50" charset="-128"/>
                <a:ea typeface="BIZ UDPゴシック" panose="020B0400000000000000" pitchFamily="50" charset="-128"/>
              </a:rPr>
              <a:t>DX</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F960EB60-E6C7-40FE-9722-9B1DDBFC7C25}"/>
              </a:ext>
            </a:extLst>
          </p:cNvPr>
          <p:cNvSpPr txBox="1"/>
          <p:nvPr/>
        </p:nvSpPr>
        <p:spPr>
          <a:xfrm>
            <a:off x="7823717" y="5363213"/>
            <a:ext cx="991585" cy="338554"/>
          </a:xfrm>
          <a:prstGeom prst="rect">
            <a:avLst/>
          </a:prstGeom>
          <a:noFill/>
        </p:spPr>
        <p:txBody>
          <a:bodyPr wrap="square" rtlCol="0">
            <a:spAutoFit/>
          </a:bodyPr>
          <a:lstStyle/>
          <a:p>
            <a:r>
              <a:rPr kumimoji="1" lang="en-US" altLang="ja-JP" sz="1600" dirty="0">
                <a:solidFill>
                  <a:schemeClr val="bg1"/>
                </a:solidFill>
                <a:latin typeface="BIZ UDPゴシック" panose="020B0400000000000000" pitchFamily="50" charset="-128"/>
                <a:ea typeface="BIZ UDPゴシック" panose="020B0400000000000000" pitchFamily="50" charset="-128"/>
              </a:rPr>
              <a:t>DX</a:t>
            </a:r>
            <a:endParaRPr kumimoji="1"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310930E-4D1A-48CC-A390-EF2C72AF8087}"/>
              </a:ext>
            </a:extLst>
          </p:cNvPr>
          <p:cNvSpPr/>
          <p:nvPr/>
        </p:nvSpPr>
        <p:spPr>
          <a:xfrm>
            <a:off x="-251245" y="210214"/>
            <a:ext cx="6157868" cy="523220"/>
          </a:xfrm>
          <a:prstGeom prst="rect">
            <a:avLst/>
          </a:prstGeom>
        </p:spPr>
        <p:txBody>
          <a:bodyPr wrap="square">
            <a:spAutoFit/>
          </a:bodyPr>
          <a:lstStyle/>
          <a:p>
            <a:r>
              <a:rPr lang="ja-JP" altLang="en-US" sz="2400" kern="100" dirty="0">
                <a:latin typeface="Century Gothic" panose="020B0502020202020204" pitchFamily="34" charset="0"/>
                <a:ea typeface="メイリオ" panose="020B0604030504040204" pitchFamily="50" charset="-128"/>
                <a:cs typeface="Times New Roman" panose="02020603050405020304" pitchFamily="18" charset="0"/>
              </a:rPr>
              <a:t>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松伏町ＤＸ推進アクションプラン</a:t>
            </a:r>
          </a:p>
        </p:txBody>
      </p:sp>
      <p:sp>
        <p:nvSpPr>
          <p:cNvPr id="8" name="四角形: 角を丸くする 7">
            <a:extLst>
              <a:ext uri="{FF2B5EF4-FFF2-40B4-BE49-F238E27FC236}">
                <a16:creationId xmlns:a16="http://schemas.microsoft.com/office/drawing/2014/main" id="{D18C3F8E-3365-4C73-8364-F32704C7A27C}"/>
              </a:ext>
            </a:extLst>
          </p:cNvPr>
          <p:cNvSpPr/>
          <p:nvPr/>
        </p:nvSpPr>
        <p:spPr>
          <a:xfrm>
            <a:off x="120627" y="2654027"/>
            <a:ext cx="2235908" cy="67931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住民サービスの</a:t>
            </a:r>
            <a:r>
              <a:rPr kumimoji="1" lang="en-US" altLang="ja-JP" dirty="0">
                <a:latin typeface="BIZ UDPゴシック" panose="020B0400000000000000" pitchFamily="50" charset="-128"/>
                <a:ea typeface="BIZ UDPゴシック" panose="020B0400000000000000" pitchFamily="50" charset="-128"/>
              </a:rPr>
              <a:t>DX</a:t>
            </a:r>
            <a:endParaRPr kumimoji="1" lang="ja-JP" altLang="en-US" dirty="0">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B93EEA17-48EE-45BE-BDD0-E8FD3DDE8A59}"/>
              </a:ext>
            </a:extLst>
          </p:cNvPr>
          <p:cNvSpPr/>
          <p:nvPr/>
        </p:nvSpPr>
        <p:spPr>
          <a:xfrm>
            <a:off x="93036" y="4353958"/>
            <a:ext cx="2235908" cy="67931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BIZ UDPゴシック" panose="020B0400000000000000" pitchFamily="50" charset="-128"/>
                <a:ea typeface="BIZ UDPゴシック" panose="020B0400000000000000" pitchFamily="50" charset="-128"/>
              </a:rPr>
              <a:t>　行政内部の</a:t>
            </a:r>
            <a:r>
              <a:rPr lang="en-US" altLang="ja-JP" dirty="0">
                <a:latin typeface="BIZ UDPゴシック" panose="020B0400000000000000" pitchFamily="50" charset="-128"/>
                <a:ea typeface="BIZ UDPゴシック" panose="020B0400000000000000" pitchFamily="50" charset="-128"/>
              </a:rPr>
              <a:t>DX</a:t>
            </a:r>
            <a:endParaRPr kumimoji="1" lang="ja-JP" altLang="en-US" dirty="0">
              <a:latin typeface="BIZ UDPゴシック" panose="020B0400000000000000" pitchFamily="50" charset="-128"/>
              <a:ea typeface="BIZ UDPゴシック" panose="020B0400000000000000" pitchFamily="50" charset="-128"/>
            </a:endParaRPr>
          </a:p>
        </p:txBody>
      </p:sp>
      <p:pic>
        <p:nvPicPr>
          <p:cNvPr id="49" name="図 48">
            <a:extLst>
              <a:ext uri="{FF2B5EF4-FFF2-40B4-BE49-F238E27FC236}">
                <a16:creationId xmlns:a16="http://schemas.microsoft.com/office/drawing/2014/main" id="{8F729836-ED3C-453E-8882-119FD114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329715" y="2771004"/>
            <a:ext cx="784830" cy="523220"/>
          </a:xfrm>
          <a:prstGeom prst="rect">
            <a:avLst/>
          </a:prstGeom>
        </p:spPr>
      </p:pic>
      <p:pic>
        <p:nvPicPr>
          <p:cNvPr id="51" name="図 50">
            <a:extLst>
              <a:ext uri="{FF2B5EF4-FFF2-40B4-BE49-F238E27FC236}">
                <a16:creationId xmlns:a16="http://schemas.microsoft.com/office/drawing/2014/main" id="{04D658BA-96CB-453C-816C-909F3F6DF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335291" y="4432005"/>
            <a:ext cx="784830" cy="523220"/>
          </a:xfrm>
          <a:prstGeom prst="rect">
            <a:avLst/>
          </a:prstGeom>
        </p:spPr>
      </p:pic>
    </p:spTree>
    <p:extLst>
      <p:ext uri="{BB962C8B-B14F-4D97-AF65-F5344CB8AC3E}">
        <p14:creationId xmlns:p14="http://schemas.microsoft.com/office/powerpoint/2010/main" val="285688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9DD23128-C1FF-4A95-A0C6-9570689F35C2}"/>
              </a:ext>
            </a:extLst>
          </p:cNvPr>
          <p:cNvGraphicFramePr>
            <a:graphicFrameLocks noGrp="1"/>
          </p:cNvGraphicFramePr>
          <p:nvPr>
            <p:extLst>
              <p:ext uri="{D42A27DB-BD31-4B8C-83A1-F6EECF244321}">
                <p14:modId xmlns:p14="http://schemas.microsoft.com/office/powerpoint/2010/main" val="4227946858"/>
              </p:ext>
            </p:extLst>
          </p:nvPr>
        </p:nvGraphicFramePr>
        <p:xfrm>
          <a:off x="65495" y="1072058"/>
          <a:ext cx="12014200" cy="4926680"/>
        </p:xfrm>
        <a:graphic>
          <a:graphicData uri="http://schemas.openxmlformats.org/drawingml/2006/table">
            <a:tbl>
              <a:tblPr firstRow="1" bandRow="1">
                <a:tableStyleId>{5C22544A-7EE6-4342-B048-85BDC9FD1C3A}</a:tableStyleId>
              </a:tblPr>
              <a:tblGrid>
                <a:gridCol w="594912">
                  <a:extLst>
                    <a:ext uri="{9D8B030D-6E8A-4147-A177-3AD203B41FA5}">
                      <a16:colId xmlns:a16="http://schemas.microsoft.com/office/drawing/2014/main" val="3727391153"/>
                    </a:ext>
                  </a:extLst>
                </a:gridCol>
                <a:gridCol w="1831793">
                  <a:extLst>
                    <a:ext uri="{9D8B030D-6E8A-4147-A177-3AD203B41FA5}">
                      <a16:colId xmlns:a16="http://schemas.microsoft.com/office/drawing/2014/main" val="1349625818"/>
                    </a:ext>
                  </a:extLst>
                </a:gridCol>
                <a:gridCol w="4409440">
                  <a:extLst>
                    <a:ext uri="{9D8B030D-6E8A-4147-A177-3AD203B41FA5}">
                      <a16:colId xmlns:a16="http://schemas.microsoft.com/office/drawing/2014/main" val="269867817"/>
                    </a:ext>
                  </a:extLst>
                </a:gridCol>
                <a:gridCol w="2707470">
                  <a:extLst>
                    <a:ext uri="{9D8B030D-6E8A-4147-A177-3AD203B41FA5}">
                      <a16:colId xmlns:a16="http://schemas.microsoft.com/office/drawing/2014/main" val="3629486987"/>
                    </a:ext>
                  </a:extLst>
                </a:gridCol>
                <a:gridCol w="526093">
                  <a:extLst>
                    <a:ext uri="{9D8B030D-6E8A-4147-A177-3AD203B41FA5}">
                      <a16:colId xmlns:a16="http://schemas.microsoft.com/office/drawing/2014/main" val="1560283989"/>
                    </a:ext>
                  </a:extLst>
                </a:gridCol>
                <a:gridCol w="475989">
                  <a:extLst>
                    <a:ext uri="{9D8B030D-6E8A-4147-A177-3AD203B41FA5}">
                      <a16:colId xmlns:a16="http://schemas.microsoft.com/office/drawing/2014/main" val="2214053453"/>
                    </a:ext>
                  </a:extLst>
                </a:gridCol>
                <a:gridCol w="450937">
                  <a:extLst>
                    <a:ext uri="{9D8B030D-6E8A-4147-A177-3AD203B41FA5}">
                      <a16:colId xmlns:a16="http://schemas.microsoft.com/office/drawing/2014/main" val="2327664502"/>
                    </a:ext>
                  </a:extLst>
                </a:gridCol>
                <a:gridCol w="526093">
                  <a:extLst>
                    <a:ext uri="{9D8B030D-6E8A-4147-A177-3AD203B41FA5}">
                      <a16:colId xmlns:a16="http://schemas.microsoft.com/office/drawing/2014/main" val="1586130614"/>
                    </a:ext>
                  </a:extLst>
                </a:gridCol>
                <a:gridCol w="491473">
                  <a:extLst>
                    <a:ext uri="{9D8B030D-6E8A-4147-A177-3AD203B41FA5}">
                      <a16:colId xmlns:a16="http://schemas.microsoft.com/office/drawing/2014/main" val="1086235767"/>
                    </a:ext>
                  </a:extLst>
                </a:gridCol>
              </a:tblGrid>
              <a:tr h="0">
                <a:tc>
                  <a:txBody>
                    <a:bodyPr/>
                    <a:lstStyle/>
                    <a:p>
                      <a:pPr algn="ctr">
                        <a:lnSpc>
                          <a:spcPct val="150000"/>
                        </a:lnSpc>
                      </a:pPr>
                      <a:r>
                        <a:rPr kumimoji="1" lang="ja-JP" altLang="en-US" sz="1600" dirty="0"/>
                        <a:t>方針</a:t>
                      </a:r>
                    </a:p>
                  </a:txBody>
                  <a:tcPr>
                    <a:solidFill>
                      <a:schemeClr val="tx2">
                        <a:lumMod val="60000"/>
                        <a:lumOff val="40000"/>
                      </a:schemeClr>
                    </a:solidFill>
                  </a:tcPr>
                </a:tc>
                <a:tc>
                  <a:txBody>
                    <a:bodyPr/>
                    <a:lstStyle/>
                    <a:p>
                      <a:pPr algn="ctr">
                        <a:lnSpc>
                          <a:spcPct val="150000"/>
                        </a:lnSpc>
                      </a:pPr>
                      <a:r>
                        <a:rPr kumimoji="1" lang="ja-JP" altLang="en-US" sz="1600" dirty="0"/>
                        <a:t>取組事項</a:t>
                      </a:r>
                    </a:p>
                  </a:txBody>
                  <a:tcPr>
                    <a:solidFill>
                      <a:schemeClr val="tx2">
                        <a:lumMod val="60000"/>
                        <a:lumOff val="40000"/>
                      </a:schemeClr>
                    </a:solidFill>
                  </a:tcPr>
                </a:tc>
                <a:tc>
                  <a:txBody>
                    <a:bodyPr/>
                    <a:lstStyle/>
                    <a:p>
                      <a:pPr algn="ctr">
                        <a:lnSpc>
                          <a:spcPct val="150000"/>
                        </a:lnSpc>
                      </a:pPr>
                      <a:r>
                        <a:rPr kumimoji="1" lang="ja-JP" altLang="en-US" sz="1600" dirty="0"/>
                        <a:t>内容</a:t>
                      </a:r>
                    </a:p>
                  </a:txBody>
                  <a:tcPr>
                    <a:solidFill>
                      <a:schemeClr val="tx2">
                        <a:lumMod val="60000"/>
                        <a:lumOff val="40000"/>
                      </a:schemeClr>
                    </a:solidFill>
                  </a:tcPr>
                </a:tc>
                <a:tc>
                  <a:txBody>
                    <a:bodyPr/>
                    <a:lstStyle/>
                    <a:p>
                      <a:pPr algn="ctr">
                        <a:lnSpc>
                          <a:spcPct val="150000"/>
                        </a:lnSpc>
                      </a:pPr>
                      <a:r>
                        <a:rPr kumimoji="1" lang="ja-JP" altLang="en-US" sz="1600" dirty="0"/>
                        <a:t>参考事例</a:t>
                      </a:r>
                    </a:p>
                  </a:txBody>
                  <a:tcPr>
                    <a:solidFill>
                      <a:schemeClr val="tx2">
                        <a:lumMod val="60000"/>
                        <a:lumOff val="40000"/>
                      </a:schemeClr>
                    </a:solidFill>
                  </a:tcPr>
                </a:tc>
                <a:tc>
                  <a:txBody>
                    <a:bodyPr/>
                    <a:lstStyle/>
                    <a:p>
                      <a:pPr algn="ctr">
                        <a:lnSpc>
                          <a:spcPct val="150000"/>
                        </a:lnSpc>
                      </a:pPr>
                      <a:r>
                        <a:rPr kumimoji="1" lang="en-US" altLang="ja-JP" sz="1600" dirty="0"/>
                        <a:t>R6</a:t>
                      </a:r>
                      <a:endParaRPr kumimoji="1" lang="ja-JP" altLang="en-US" sz="1600" dirty="0"/>
                    </a:p>
                  </a:txBody>
                  <a:tcPr>
                    <a:solidFill>
                      <a:schemeClr val="tx2">
                        <a:lumMod val="60000"/>
                        <a:lumOff val="40000"/>
                      </a:schemeClr>
                    </a:solidFill>
                  </a:tcPr>
                </a:tc>
                <a:tc>
                  <a:txBody>
                    <a:bodyPr/>
                    <a:lstStyle/>
                    <a:p>
                      <a:pPr algn="ctr">
                        <a:lnSpc>
                          <a:spcPct val="150000"/>
                        </a:lnSpc>
                      </a:pPr>
                      <a:r>
                        <a:rPr kumimoji="1" lang="en-US" altLang="ja-JP" sz="1600" dirty="0"/>
                        <a:t>R7</a:t>
                      </a:r>
                      <a:endParaRPr kumimoji="1" lang="ja-JP" altLang="en-US" sz="1600" dirty="0"/>
                    </a:p>
                  </a:txBody>
                  <a:tcPr>
                    <a:solidFill>
                      <a:schemeClr val="tx2">
                        <a:lumMod val="60000"/>
                        <a:lumOff val="40000"/>
                      </a:schemeClr>
                    </a:solidFill>
                  </a:tcPr>
                </a:tc>
                <a:tc>
                  <a:txBody>
                    <a:bodyPr/>
                    <a:lstStyle/>
                    <a:p>
                      <a:pPr algn="ctr">
                        <a:lnSpc>
                          <a:spcPct val="150000"/>
                        </a:lnSpc>
                      </a:pPr>
                      <a:r>
                        <a:rPr kumimoji="1" lang="en-US" altLang="ja-JP" sz="1600" dirty="0"/>
                        <a:t>R8</a:t>
                      </a:r>
                      <a:endParaRPr kumimoji="1" lang="ja-JP" altLang="en-US" sz="1600" dirty="0"/>
                    </a:p>
                  </a:txBody>
                  <a:tcPr>
                    <a:solidFill>
                      <a:schemeClr val="tx2">
                        <a:lumMod val="60000"/>
                        <a:lumOff val="40000"/>
                      </a:schemeClr>
                    </a:solidFill>
                  </a:tcPr>
                </a:tc>
                <a:tc>
                  <a:txBody>
                    <a:bodyPr/>
                    <a:lstStyle/>
                    <a:p>
                      <a:pPr algn="ctr">
                        <a:lnSpc>
                          <a:spcPct val="150000"/>
                        </a:lnSpc>
                      </a:pPr>
                      <a:r>
                        <a:rPr kumimoji="1" lang="en-US" altLang="ja-JP" sz="1600" dirty="0"/>
                        <a:t>R9</a:t>
                      </a:r>
                      <a:endParaRPr kumimoji="1" lang="ja-JP" altLang="en-US" sz="1600" dirty="0"/>
                    </a:p>
                  </a:txBody>
                  <a:tcPr>
                    <a:solidFill>
                      <a:schemeClr val="tx2">
                        <a:lumMod val="60000"/>
                        <a:lumOff val="40000"/>
                      </a:schemeClr>
                    </a:solidFill>
                  </a:tcPr>
                </a:tc>
                <a:tc>
                  <a:txBody>
                    <a:bodyPr/>
                    <a:lstStyle/>
                    <a:p>
                      <a:pPr algn="ctr">
                        <a:lnSpc>
                          <a:spcPct val="200000"/>
                        </a:lnSpc>
                      </a:pPr>
                      <a:endParaRPr kumimoji="1" lang="ja-JP" altLang="en-US" sz="1600" dirty="0"/>
                    </a:p>
                  </a:txBody>
                  <a:tcPr>
                    <a:solidFill>
                      <a:schemeClr val="tx2">
                        <a:lumMod val="60000"/>
                        <a:lumOff val="40000"/>
                      </a:schemeClr>
                    </a:solidFill>
                  </a:tcPr>
                </a:tc>
                <a:extLst>
                  <a:ext uri="{0D108BD9-81ED-4DB2-BD59-A6C34878D82A}">
                    <a16:rowId xmlns:a16="http://schemas.microsoft.com/office/drawing/2014/main" val="2391620035"/>
                  </a:ext>
                </a:extLst>
              </a:tr>
              <a:tr h="988410">
                <a:tc rowSpan="3">
                  <a:txBody>
                    <a:bodyPr/>
                    <a:lstStyle/>
                    <a:p>
                      <a:pPr algn="ctr">
                        <a:lnSpc>
                          <a:spcPct val="150000"/>
                        </a:lnSpc>
                      </a:pPr>
                      <a:r>
                        <a:rPr kumimoji="1" lang="ja-JP" altLang="en-US" sz="1600" dirty="0">
                          <a:latin typeface="HG丸ｺﾞｼｯｸM-PRO" panose="020F0600000000000000" pitchFamily="50" charset="-128"/>
                          <a:ea typeface="HG丸ｺﾞｼｯｸM-PRO" panose="020F0600000000000000" pitchFamily="50" charset="-128"/>
                        </a:rPr>
                        <a:t>住民サービスの</a:t>
                      </a:r>
                      <a:r>
                        <a:rPr kumimoji="1" lang="ja-JP" altLang="en-US" sz="16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rPr>
                        <a:t>あ</a:t>
                      </a:r>
                      <a:endParaRPr kumimoji="1" lang="ja-JP" altLang="en-US" sz="1800" dirty="0">
                        <a:solidFill>
                          <a:schemeClr val="accent4">
                            <a:lumMod val="40000"/>
                            <a:lumOff val="60000"/>
                          </a:schemeClr>
                        </a:solidFill>
                        <a:latin typeface="HG丸ｺﾞｼｯｸM-PRO" panose="020F0600000000000000" pitchFamily="50" charset="-128"/>
                        <a:ea typeface="HG丸ｺﾞｼｯｸM-PRO" panose="020F0600000000000000" pitchFamily="50" charset="-128"/>
                      </a:endParaRPr>
                    </a:p>
                  </a:txBody>
                  <a:tcPr marL="92354" marR="92354" vert="eaVert"/>
                </a:tc>
                <a:tc>
                  <a:txBody>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❶</a:t>
                      </a:r>
                      <a:r>
                        <a:rPr kumimoji="1" lang="ja-JP" altLang="en-US" sz="1100" dirty="0">
                          <a:latin typeface="BIZ UDPゴシック" panose="020B0400000000000000" pitchFamily="50" charset="-128"/>
                          <a:ea typeface="BIZ UDPゴシック" panose="020B0400000000000000" pitchFamily="50" charset="-128"/>
                        </a:rPr>
                        <a:t>自治体フロントヤード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改革の推進</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「いつでも」「どこでも」「簡単に」できるようオンライン化を推進する。また、来庁手続きが必要な場合においても「書かない」「待たない」「迷わない」窓口を目指す。</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・電子申請システムの拡充</a:t>
                      </a: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LINE</a:t>
                      </a:r>
                      <a:r>
                        <a:rPr kumimoji="1" lang="ja-JP" altLang="en-US" sz="1100" dirty="0">
                          <a:latin typeface="BIZ UDPゴシック" panose="020B0400000000000000" pitchFamily="50" charset="-128"/>
                          <a:ea typeface="BIZ UDPゴシック" panose="020B0400000000000000" pitchFamily="50" charset="-128"/>
                        </a:rPr>
                        <a:t>等のサービスの拡充</a:t>
                      </a:r>
                    </a:p>
                    <a:p>
                      <a:r>
                        <a:rPr kumimoji="1" lang="ja-JP" altLang="en-US" sz="1100" dirty="0">
                          <a:latin typeface="BIZ UDPゴシック" panose="020B0400000000000000" pitchFamily="50" charset="-128"/>
                          <a:ea typeface="BIZ UDPゴシック" panose="020B0400000000000000" pitchFamily="50" charset="-128"/>
                        </a:rPr>
                        <a:t>・相談業務のオンライン化</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・キャッシュレス決済の導入</a:t>
                      </a:r>
                    </a:p>
                    <a:p>
                      <a:r>
                        <a:rPr kumimoji="1" lang="ja-JP" altLang="en-US" sz="1100" dirty="0">
                          <a:latin typeface="BIZ UDPゴシック" panose="020B0400000000000000" pitchFamily="50" charset="-128"/>
                          <a:ea typeface="BIZ UDPゴシック" panose="020B0400000000000000" pitchFamily="50" charset="-128"/>
                        </a:rPr>
                        <a:t>・書かない窓口の導入</a:t>
                      </a:r>
                      <a:endParaRPr kumimoji="1" lang="en-US" altLang="ja-JP" sz="11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446921488"/>
                  </a:ext>
                </a:extLst>
              </a:tr>
              <a:tr h="431146">
                <a:tc vMerge="1">
                  <a:txBody>
                    <a:bodyPr/>
                    <a:lstStyle/>
                    <a:p>
                      <a:pPr algn="ctr">
                        <a:lnSpc>
                          <a:spcPct val="150000"/>
                        </a:lnSpc>
                      </a:pPr>
                      <a:endParaRPr kumimoji="1" lang="ja-JP" altLang="en-US" sz="1800" dirty="0"/>
                    </a:p>
                  </a:txBody>
                  <a:tcPr vert="eaVert"/>
                </a:tc>
                <a:tc>
                  <a:txBody>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❷</a:t>
                      </a:r>
                      <a:r>
                        <a:rPr kumimoji="1" lang="ja-JP" altLang="en-US" sz="1100" dirty="0">
                          <a:latin typeface="BIZ UDPゴシック" panose="020B0400000000000000" pitchFamily="50" charset="-128"/>
                          <a:ea typeface="BIZ UDPゴシック" panose="020B0400000000000000" pitchFamily="50" charset="-128"/>
                        </a:rPr>
                        <a:t>マイナンバーカードの</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普及促進</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今後さらにマイナンバー カードの重要性が高まることからマイナンバーカードの普及を促進する。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・出張申請サポート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・土日の申請受付などの継続的な実施</a:t>
                      </a:r>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579926653"/>
                  </a:ext>
                </a:extLst>
              </a:tr>
              <a:tr h="481836">
                <a:tc vMerge="1">
                  <a:txBody>
                    <a:bodyPr/>
                    <a:lstStyle/>
                    <a:p>
                      <a:pPr algn="ctr">
                        <a:lnSpc>
                          <a:spcPct val="150000"/>
                        </a:lnSpc>
                      </a:pPr>
                      <a:endParaRPr kumimoji="1" lang="ja-JP" altLang="en-US" sz="1800" dirty="0"/>
                    </a:p>
                  </a:txBody>
                  <a:tcPr vert="eaVert"/>
                </a:tc>
                <a:tc>
                  <a:txBody>
                    <a:bodyPr/>
                    <a:lstStyle/>
                    <a:p>
                      <a:r>
                        <a:rPr kumimoji="1" lang="ja-JP" altLang="en-US" sz="1200" dirty="0">
                          <a:latin typeface="BIZ UDPゴシック" panose="020B0400000000000000" pitchFamily="50" charset="-128"/>
                          <a:ea typeface="BIZ UDPゴシック" panose="020B0400000000000000" pitchFamily="50" charset="-128"/>
                        </a:rPr>
                        <a:t>❸</a:t>
                      </a:r>
                      <a:r>
                        <a:rPr kumimoji="1" lang="ja-JP" altLang="en-US" sz="1100" dirty="0">
                          <a:latin typeface="BIZ UDPゴシック" panose="020B0400000000000000" pitchFamily="50" charset="-128"/>
                          <a:ea typeface="BIZ UDPゴシック" panose="020B0400000000000000" pitchFamily="50" charset="-128"/>
                        </a:rPr>
                        <a:t>デジタルデバイド対策</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誰一人取り残さない、人に優しいデジタル化の実現のため、デジタル化によって生まれる情報格差を解消する。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・高齢者等を対象にしたスマホ教室開催</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・デジタル活用支援推進事業の活用</a:t>
                      </a:r>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009400899"/>
                  </a:ext>
                </a:extLst>
              </a:tr>
              <a:tr h="562675">
                <a:tc rowSpan="3">
                  <a:txBody>
                    <a:bodyPr/>
                    <a:lstStyle/>
                    <a:p>
                      <a:pPr algn="ctr">
                        <a:lnSpc>
                          <a:spcPct val="150000"/>
                        </a:lnSpc>
                      </a:pPr>
                      <a:r>
                        <a:rPr kumimoji="1" lang="ja-JP" altLang="en-US" sz="1800" dirty="0">
                          <a:latin typeface="HG丸ｺﾞｼｯｸM-PRO" panose="020F0600000000000000" pitchFamily="50" charset="-128"/>
                          <a:ea typeface="HG丸ｺﾞｼｯｸM-PRO" panose="020F0600000000000000" pitchFamily="50" charset="-128"/>
                        </a:rPr>
                        <a:t>行政内部の</a:t>
                      </a:r>
                      <a:r>
                        <a:rPr kumimoji="1" lang="ja-JP" altLang="en-US" sz="1800" dirty="0">
                          <a:solidFill>
                            <a:schemeClr val="accent2">
                              <a:lumMod val="20000"/>
                              <a:lumOff val="80000"/>
                            </a:schemeClr>
                          </a:solidFill>
                        </a:rPr>
                        <a:t>あ</a:t>
                      </a:r>
                    </a:p>
                  </a:txBody>
                  <a:tcPr marL="92354" marR="92354" vert="eaVert"/>
                </a:tc>
                <a:tc>
                  <a:txBody>
                    <a:bodyPr/>
                    <a:lstStyle/>
                    <a:p>
                      <a:r>
                        <a:rPr kumimoji="1" lang="ja-JP" altLang="en-US" sz="1200" dirty="0">
                          <a:latin typeface="BIZ UDPゴシック" panose="020B0400000000000000" pitchFamily="50" charset="-128"/>
                          <a:ea typeface="BIZ UDPゴシック" panose="020B0400000000000000" pitchFamily="50" charset="-128"/>
                        </a:rPr>
                        <a:t>❹</a:t>
                      </a:r>
                      <a:r>
                        <a:rPr kumimoji="1" lang="ja-JP" altLang="en-US" sz="1100" dirty="0">
                          <a:latin typeface="BIZ UDPゴシック" panose="020B0400000000000000" pitchFamily="50" charset="-128"/>
                          <a:ea typeface="BIZ UDPゴシック" panose="020B0400000000000000" pitchFamily="50" charset="-128"/>
                        </a:rPr>
                        <a:t>情報システムの標準化・</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共通化</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目標時期である令和７年度までに、標準化法に基づく情報システム標準化基本方針の下、基幹系システムについて標準準拠システムへ移行</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・標準準拠システムへの移行</a:t>
                      </a:r>
                    </a:p>
                    <a:p>
                      <a:r>
                        <a:rPr kumimoji="1" lang="ja-JP" altLang="en-US" sz="1100" dirty="0">
                          <a:latin typeface="BIZ UDPゴシック" panose="020B0400000000000000" pitchFamily="50" charset="-128"/>
                          <a:ea typeface="BIZ UDPゴシック" panose="020B0400000000000000" pitchFamily="50" charset="-128"/>
                        </a:rPr>
                        <a:t>・ガバメントクラウドへの接続</a:t>
                      </a:r>
                    </a:p>
                    <a:p>
                      <a:r>
                        <a:rPr kumimoji="1" lang="ja-JP" altLang="en-US" sz="1100" dirty="0">
                          <a:latin typeface="BIZ UDPゴシック" panose="020B0400000000000000" pitchFamily="50" charset="-128"/>
                          <a:ea typeface="BIZ UDPゴシック" panose="020B0400000000000000" pitchFamily="50" charset="-128"/>
                        </a:rPr>
                        <a:t>・基幹系システム及び機器等の更新</a:t>
                      </a:r>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601028325"/>
                  </a:ext>
                </a:extLst>
              </a:tr>
              <a:tr h="1010156">
                <a:tc vMerge="1">
                  <a:txBody>
                    <a:bodyPr/>
                    <a:lstStyle/>
                    <a:p>
                      <a:pPr algn="ctr">
                        <a:lnSpc>
                          <a:spcPct val="150000"/>
                        </a:lnSpc>
                      </a:pPr>
                      <a:endParaRPr kumimoji="1" lang="ja-JP" altLang="en-US" sz="1800" dirty="0"/>
                    </a:p>
                  </a:txBody>
                  <a:tcPr vert="eaVert"/>
                </a:tc>
                <a:tc>
                  <a:txBody>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❺</a:t>
                      </a:r>
                      <a:r>
                        <a:rPr kumimoji="1" lang="ja-JP" altLang="en-US" sz="1100" dirty="0">
                          <a:latin typeface="BIZ UDPゴシック" panose="020B0400000000000000" pitchFamily="50" charset="-128"/>
                          <a:ea typeface="BIZ UDPゴシック" panose="020B0400000000000000" pitchFamily="50" charset="-128"/>
                        </a:rPr>
                        <a:t>業務効率化・業務改善</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システムの導入運用</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業務の効率化やコストの削減を目的に、日常業務において紙媒体で運用、保存しているものの電子化を進める。</a:t>
                      </a:r>
                    </a:p>
                    <a:p>
                      <a:r>
                        <a:rPr kumimoji="1" lang="ja-JP" altLang="en-US" sz="1100" dirty="0">
                          <a:latin typeface="BIZ UDPゴシック" panose="020B0400000000000000" pitchFamily="50" charset="-128"/>
                          <a:ea typeface="BIZ UDPゴシック" panose="020B0400000000000000" pitchFamily="50" charset="-128"/>
                        </a:rPr>
                        <a:t>更に</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RPA</a:t>
                      </a:r>
                      <a:r>
                        <a:rPr kumimoji="1" lang="ja-JP" altLang="en-US" sz="1100" dirty="0">
                          <a:latin typeface="BIZ UDPゴシック" panose="020B0400000000000000" pitchFamily="50" charset="-128"/>
                          <a:ea typeface="BIZ UDPゴシック" panose="020B0400000000000000" pitchFamily="50" charset="-128"/>
                        </a:rPr>
                        <a:t>の活用により、単純作業などを自動処理化し、政策立案・相談業務など、ＡＩを活用した庁内業務の効率化を図り、職員の人的資源を行政サービスの向上に繋げる。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・文書管理システムの導入</a:t>
                      </a:r>
                    </a:p>
                    <a:p>
                      <a:r>
                        <a:rPr kumimoji="1" lang="ja-JP" altLang="en-US" sz="1100" dirty="0">
                          <a:latin typeface="BIZ UDPゴシック" panose="020B0400000000000000" pitchFamily="50" charset="-128"/>
                          <a:ea typeface="BIZ UDPゴシック" panose="020B0400000000000000" pitchFamily="50" charset="-128"/>
                        </a:rPr>
                        <a:t>・出退勤管理システムの導入</a:t>
                      </a:r>
                    </a:p>
                    <a:p>
                      <a:r>
                        <a:rPr kumimoji="1" lang="ja-JP" altLang="en-US" sz="1100" dirty="0">
                          <a:latin typeface="BIZ UDPゴシック" panose="020B0400000000000000" pitchFamily="50" charset="-128"/>
                          <a:ea typeface="BIZ UDPゴシック" panose="020B0400000000000000" pitchFamily="50" charset="-128"/>
                        </a:rPr>
                        <a:t>・電子契約の導入</a:t>
                      </a:r>
                    </a:p>
                    <a:p>
                      <a:r>
                        <a:rPr kumimoji="1" lang="ja-JP" altLang="en-US" sz="1100" dirty="0">
                          <a:latin typeface="BIZ UDPゴシック" panose="020B0400000000000000" pitchFamily="50" charset="-128"/>
                          <a:ea typeface="BIZ UDPゴシック" panose="020B0400000000000000" pitchFamily="50" charset="-128"/>
                        </a:rPr>
                        <a:t>・会議システムの導入</a:t>
                      </a:r>
                    </a:p>
                    <a:p>
                      <a:r>
                        <a:rPr kumimoji="1" lang="ja-JP" altLang="en-US" sz="1100" dirty="0">
                          <a:latin typeface="BIZ UDPゴシック" panose="020B0400000000000000" pitchFamily="50" charset="-128"/>
                          <a:ea typeface="BIZ UDPゴシック" panose="020B0400000000000000" pitchFamily="50" charset="-128"/>
                        </a:rPr>
                        <a:t>・音声認識議事録作成支援ソフトの導入</a:t>
                      </a:r>
                    </a:p>
                    <a:p>
                      <a:r>
                        <a:rPr kumimoji="1" lang="ja-JP" altLang="en-US" sz="1100" dirty="0">
                          <a:latin typeface="BIZ UDPゴシック" panose="020B0400000000000000" pitchFamily="50" charset="-128"/>
                          <a:ea typeface="BIZ UDPゴシック" panose="020B0400000000000000" pitchFamily="50" charset="-128"/>
                        </a:rPr>
                        <a:t>・ＡＩ</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ＯＣＲ及びＲＰＡツールの導入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チャットボットの導入</a:t>
                      </a:r>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86077775"/>
                  </a:ext>
                </a:extLst>
              </a:tr>
              <a:tr h="641415">
                <a:tc vMerge="1">
                  <a:txBody>
                    <a:bodyPr/>
                    <a:lstStyle/>
                    <a:p>
                      <a:pPr algn="ctr">
                        <a:lnSpc>
                          <a:spcPct val="150000"/>
                        </a:lnSpc>
                      </a:pPr>
                      <a:endParaRPr kumimoji="1" lang="ja-JP" altLang="en-US" sz="1800" dirty="0"/>
                    </a:p>
                  </a:txBody>
                  <a:tcPr vert="eaVert"/>
                </a:tc>
                <a:tc>
                  <a:txBody>
                    <a:bodyPr/>
                    <a:lstStyle/>
                    <a:p>
                      <a:r>
                        <a:rPr kumimoji="1" lang="ja-JP" altLang="en-US" sz="1200" dirty="0">
                          <a:latin typeface="BIZ UDPゴシック" panose="020B0400000000000000" pitchFamily="50" charset="-128"/>
                          <a:ea typeface="BIZ UDPゴシック" panose="020B0400000000000000" pitchFamily="50" charset="-128"/>
                        </a:rPr>
                        <a:t>❻</a:t>
                      </a:r>
                      <a:r>
                        <a:rPr kumimoji="1" lang="ja-JP" altLang="en-US" sz="1100" dirty="0">
                          <a:latin typeface="BIZ UDPゴシック" panose="020B0400000000000000" pitchFamily="50" charset="-128"/>
                          <a:ea typeface="BIZ UDPゴシック" panose="020B0400000000000000" pitchFamily="50" charset="-128"/>
                        </a:rPr>
                        <a:t>セキュリティ対策の徹底</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行政手続のオンライン化、テレワークなどを踏まえ、適切に情報セキュリティポリシーを見直すなどし、個人情報等の漏えいが起きないよう職員のセキュリティに対する意識も醸成する。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・セキュリティポリシーの継続的な見直し</a:t>
                      </a:r>
                    </a:p>
                    <a:p>
                      <a:r>
                        <a:rPr kumimoji="1" lang="ja-JP" altLang="en-US" sz="1100" dirty="0">
                          <a:latin typeface="BIZ UDPゴシック" panose="020B0400000000000000" pitchFamily="50" charset="-128"/>
                          <a:ea typeface="BIZ UDPゴシック" panose="020B0400000000000000" pitchFamily="50" charset="-128"/>
                        </a:rPr>
                        <a:t>・情報資産の点検・評価</a:t>
                      </a:r>
                    </a:p>
                    <a:p>
                      <a:r>
                        <a:rPr kumimoji="1" lang="ja-JP" altLang="en-US" sz="1100" dirty="0">
                          <a:latin typeface="BIZ UDPゴシック" panose="020B0400000000000000" pitchFamily="50" charset="-128"/>
                          <a:ea typeface="BIZ UDPゴシック" panose="020B0400000000000000" pitchFamily="50" charset="-128"/>
                        </a:rPr>
                        <a:t>・職員研修の充実</a:t>
                      </a:r>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a:p>
                  </a:txBody>
                  <a:tcPr/>
                </a:tc>
                <a:tc>
                  <a:txBody>
                    <a:bodyPr/>
                    <a:lstStyle/>
                    <a:p>
                      <a:endParaRPr kumimoji="1" lang="ja-JP" altLang="en-US" sz="1600" dirty="0"/>
                    </a:p>
                  </a:txBody>
                  <a:tcPr/>
                </a:tc>
                <a:extLst>
                  <a:ext uri="{0D108BD9-81ED-4DB2-BD59-A6C34878D82A}">
                    <a16:rowId xmlns:a16="http://schemas.microsoft.com/office/drawing/2014/main" val="3493720363"/>
                  </a:ext>
                </a:extLst>
              </a:tr>
            </a:tbl>
          </a:graphicData>
        </a:graphic>
      </p:graphicFrame>
      <p:sp>
        <p:nvSpPr>
          <p:cNvPr id="3" name="正方形/長方形 2">
            <a:extLst>
              <a:ext uri="{FF2B5EF4-FFF2-40B4-BE49-F238E27FC236}">
                <a16:creationId xmlns:a16="http://schemas.microsoft.com/office/drawing/2014/main" id="{6B91FCAC-9903-468F-A078-1B9B5B74DBBA}"/>
              </a:ext>
            </a:extLst>
          </p:cNvPr>
          <p:cNvSpPr/>
          <p:nvPr/>
        </p:nvSpPr>
        <p:spPr>
          <a:xfrm>
            <a:off x="0" y="158138"/>
            <a:ext cx="12192000" cy="6449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763EEF6-6EAF-422F-88A0-75F7FE890CA2}"/>
              </a:ext>
            </a:extLst>
          </p:cNvPr>
          <p:cNvSpPr/>
          <p:nvPr/>
        </p:nvSpPr>
        <p:spPr>
          <a:xfrm>
            <a:off x="-252228" y="243983"/>
            <a:ext cx="8908548" cy="523220"/>
          </a:xfrm>
          <a:prstGeom prst="rect">
            <a:avLst/>
          </a:prstGeom>
        </p:spPr>
        <p:txBody>
          <a:bodyPr wrap="square">
            <a:spAutoFit/>
          </a:bodyPr>
          <a:lstStyle/>
          <a:p>
            <a:r>
              <a:rPr lang="ja-JP" altLang="en-US" sz="2400" kern="100" dirty="0">
                <a:latin typeface="Century Gothic" panose="020B0502020202020204" pitchFamily="34" charset="0"/>
                <a:ea typeface="メイリオ" panose="020B0604030504040204" pitchFamily="50" charset="-128"/>
                <a:cs typeface="Times New Roman" panose="02020603050405020304" pitchFamily="18" charset="0"/>
              </a:rPr>
              <a:t>　</a:t>
            </a:r>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松伏町ＤＸ推進アクションプラン～取組・工程～</a:t>
            </a:r>
          </a:p>
        </p:txBody>
      </p:sp>
      <p:sp>
        <p:nvSpPr>
          <p:cNvPr id="5" name="テキスト ボックス 4">
            <a:extLst>
              <a:ext uri="{FF2B5EF4-FFF2-40B4-BE49-F238E27FC236}">
                <a16:creationId xmlns:a16="http://schemas.microsoft.com/office/drawing/2014/main" id="{67250E03-A341-4A7C-9315-D256B869ECF4}"/>
              </a:ext>
            </a:extLst>
          </p:cNvPr>
          <p:cNvSpPr txBox="1"/>
          <p:nvPr/>
        </p:nvSpPr>
        <p:spPr>
          <a:xfrm>
            <a:off x="11565485" y="1160121"/>
            <a:ext cx="751561" cy="338554"/>
          </a:xfrm>
          <a:prstGeom prst="rect">
            <a:avLst/>
          </a:prstGeom>
          <a:noFill/>
        </p:spPr>
        <p:txBody>
          <a:bodyPr wrap="square" rtlCol="0">
            <a:spAutoFit/>
          </a:bodyPr>
          <a:lstStyle/>
          <a:p>
            <a:r>
              <a:rPr kumimoji="1" lang="en-US" altLang="ja-JP" sz="1600" b="1" dirty="0">
                <a:solidFill>
                  <a:schemeClr val="bg1"/>
                </a:solidFill>
              </a:rPr>
              <a:t>R10</a:t>
            </a:r>
            <a:endParaRPr kumimoji="1" lang="ja-JP" altLang="en-US" sz="1600" b="1" dirty="0">
              <a:solidFill>
                <a:schemeClr val="bg1"/>
              </a:solidFill>
            </a:endParaRPr>
          </a:p>
        </p:txBody>
      </p:sp>
      <p:sp>
        <p:nvSpPr>
          <p:cNvPr id="9" name="矢印: 右 8">
            <a:extLst>
              <a:ext uri="{FF2B5EF4-FFF2-40B4-BE49-F238E27FC236}">
                <a16:creationId xmlns:a16="http://schemas.microsoft.com/office/drawing/2014/main" id="{80B81BF0-2F22-4D47-B7CD-EF61206FCB9E}"/>
              </a:ext>
            </a:extLst>
          </p:cNvPr>
          <p:cNvSpPr/>
          <p:nvPr/>
        </p:nvSpPr>
        <p:spPr>
          <a:xfrm>
            <a:off x="9626003" y="3624561"/>
            <a:ext cx="987403"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FC06AC75-9155-42CB-9859-5BDC6985050A}"/>
              </a:ext>
            </a:extLst>
          </p:cNvPr>
          <p:cNvSpPr/>
          <p:nvPr/>
        </p:nvSpPr>
        <p:spPr>
          <a:xfrm>
            <a:off x="9611793" y="3076138"/>
            <a:ext cx="2452000"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90856AAA-04AE-49FB-AB81-2278D3F7E23E}"/>
              </a:ext>
            </a:extLst>
          </p:cNvPr>
          <p:cNvSpPr/>
          <p:nvPr/>
        </p:nvSpPr>
        <p:spPr>
          <a:xfrm>
            <a:off x="9626003" y="4555655"/>
            <a:ext cx="2452000"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83455B32-AB58-4D02-9FC5-6306B48B30F2}"/>
              </a:ext>
            </a:extLst>
          </p:cNvPr>
          <p:cNvSpPr/>
          <p:nvPr/>
        </p:nvSpPr>
        <p:spPr>
          <a:xfrm>
            <a:off x="9626003" y="1969696"/>
            <a:ext cx="2452000"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2FF5E8A0-16EF-42A7-84E8-3704E92D95FD}"/>
              </a:ext>
            </a:extLst>
          </p:cNvPr>
          <p:cNvSpPr/>
          <p:nvPr/>
        </p:nvSpPr>
        <p:spPr>
          <a:xfrm>
            <a:off x="9640590" y="2648314"/>
            <a:ext cx="987403"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D4290688-D362-4E94-B52B-5FAC3105875F}"/>
              </a:ext>
            </a:extLst>
          </p:cNvPr>
          <p:cNvSpPr/>
          <p:nvPr/>
        </p:nvSpPr>
        <p:spPr>
          <a:xfrm>
            <a:off x="9630080" y="5486749"/>
            <a:ext cx="2452000" cy="32944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6246F39F-FD1B-48E1-91EB-7FE66F9ABF52}"/>
              </a:ext>
            </a:extLst>
          </p:cNvPr>
          <p:cNvSpPr/>
          <p:nvPr/>
        </p:nvSpPr>
        <p:spPr>
          <a:xfrm>
            <a:off x="-8514" y="6285470"/>
            <a:ext cx="823283"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１４</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28A4D924-E888-4661-BE7D-F52F58BB25CA}"/>
              </a:ext>
            </a:extLst>
          </p:cNvPr>
          <p:cNvSpPr/>
          <p:nvPr/>
        </p:nvSpPr>
        <p:spPr>
          <a:xfrm>
            <a:off x="78387" y="3495474"/>
            <a:ext cx="576049" cy="250326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8B2346A-3521-4146-90BB-741E045BDE46}"/>
              </a:ext>
            </a:extLst>
          </p:cNvPr>
          <p:cNvSpPr/>
          <p:nvPr/>
        </p:nvSpPr>
        <p:spPr>
          <a:xfrm>
            <a:off x="79657" y="1598261"/>
            <a:ext cx="576049" cy="18833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712A930-6255-48F7-B55B-0739E102A7CB}"/>
              </a:ext>
            </a:extLst>
          </p:cNvPr>
          <p:cNvSpPr txBox="1"/>
          <p:nvPr/>
        </p:nvSpPr>
        <p:spPr>
          <a:xfrm>
            <a:off x="108390" y="3949893"/>
            <a:ext cx="461665" cy="1749762"/>
          </a:xfrm>
          <a:prstGeom prst="rect">
            <a:avLst/>
          </a:prstGeom>
          <a:noFill/>
        </p:spPr>
        <p:txBody>
          <a:bodyPr vert="eaVert" wrap="square" rtlCol="0">
            <a:spAutoFit/>
          </a:bodyPr>
          <a:lstStyle/>
          <a:p>
            <a:r>
              <a:rPr kumimoji="1" lang="ja-JP" altLang="en-US" dirty="0">
                <a:solidFill>
                  <a:schemeClr val="bg1"/>
                </a:solidFill>
                <a:latin typeface="BIZ UDPゴシック" panose="020B0400000000000000" pitchFamily="50" charset="-128"/>
                <a:ea typeface="BIZ UDPゴシック" panose="020B0400000000000000" pitchFamily="50" charset="-128"/>
              </a:rPr>
              <a:t>行政内部の</a:t>
            </a:r>
          </a:p>
        </p:txBody>
      </p:sp>
      <p:sp>
        <p:nvSpPr>
          <p:cNvPr id="20" name="テキスト ボックス 19">
            <a:extLst>
              <a:ext uri="{FF2B5EF4-FFF2-40B4-BE49-F238E27FC236}">
                <a16:creationId xmlns:a16="http://schemas.microsoft.com/office/drawing/2014/main" id="{3A87B357-4A22-4C56-8E12-DDA17FBEB269}"/>
              </a:ext>
            </a:extLst>
          </p:cNvPr>
          <p:cNvSpPr txBox="1"/>
          <p:nvPr/>
        </p:nvSpPr>
        <p:spPr>
          <a:xfrm>
            <a:off x="118900" y="1578480"/>
            <a:ext cx="461665" cy="2104103"/>
          </a:xfrm>
          <a:prstGeom prst="rect">
            <a:avLst/>
          </a:prstGeom>
          <a:noFill/>
        </p:spPr>
        <p:txBody>
          <a:bodyPr vert="eaVert" wrap="square" rtlCol="0">
            <a:spAutoFit/>
          </a:bodyPr>
          <a:lstStyle/>
          <a:p>
            <a:r>
              <a:rPr lang="ja-JP" altLang="en-US" dirty="0">
                <a:solidFill>
                  <a:schemeClr val="bg1"/>
                </a:solidFill>
                <a:latin typeface="BIZ UDPゴシック" panose="020B0400000000000000" pitchFamily="50" charset="-128"/>
                <a:ea typeface="BIZ UDPゴシック" panose="020B0400000000000000" pitchFamily="50" charset="-128"/>
              </a:rPr>
              <a:t>住民サービス</a:t>
            </a:r>
            <a:r>
              <a:rPr kumimoji="1" lang="ja-JP" altLang="en-US" dirty="0">
                <a:solidFill>
                  <a:schemeClr val="bg1"/>
                </a:solidFill>
                <a:latin typeface="BIZ UDPゴシック" panose="020B0400000000000000" pitchFamily="50" charset="-128"/>
                <a:ea typeface="BIZ UDPゴシック" panose="020B0400000000000000" pitchFamily="50" charset="-128"/>
              </a:rPr>
              <a:t>の</a:t>
            </a:r>
          </a:p>
        </p:txBody>
      </p:sp>
      <p:sp>
        <p:nvSpPr>
          <p:cNvPr id="27" name="テキスト ボックス 26">
            <a:extLst>
              <a:ext uri="{FF2B5EF4-FFF2-40B4-BE49-F238E27FC236}">
                <a16:creationId xmlns:a16="http://schemas.microsoft.com/office/drawing/2014/main" id="{5962CBFB-EC1C-4351-8D76-BAE71DCCA07B}"/>
              </a:ext>
            </a:extLst>
          </p:cNvPr>
          <p:cNvSpPr txBox="1"/>
          <p:nvPr/>
        </p:nvSpPr>
        <p:spPr>
          <a:xfrm>
            <a:off x="78390" y="3104373"/>
            <a:ext cx="1081548" cy="369332"/>
          </a:xfrm>
          <a:prstGeom prst="rect">
            <a:avLst/>
          </a:prstGeom>
          <a:noFill/>
        </p:spPr>
        <p:txBody>
          <a:bodyPr wrap="squar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DX</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EDA8246-671F-410C-A445-85E2D0F3C120}"/>
              </a:ext>
            </a:extLst>
          </p:cNvPr>
          <p:cNvSpPr txBox="1"/>
          <p:nvPr/>
        </p:nvSpPr>
        <p:spPr>
          <a:xfrm>
            <a:off x="61522" y="5042892"/>
            <a:ext cx="1081548" cy="369332"/>
          </a:xfrm>
          <a:prstGeom prst="rect">
            <a:avLst/>
          </a:prstGeom>
          <a:noFill/>
        </p:spPr>
        <p:txBody>
          <a:bodyPr wrap="square" rtlCol="0">
            <a:spAutoFit/>
          </a:bodyPr>
          <a:lstStyle/>
          <a:p>
            <a:r>
              <a:rPr kumimoji="1" lang="en-US" altLang="ja-JP" dirty="0">
                <a:solidFill>
                  <a:schemeClr val="bg1"/>
                </a:solidFill>
                <a:latin typeface="BIZ UDPゴシック" panose="020B0400000000000000" pitchFamily="50" charset="-128"/>
                <a:ea typeface="BIZ UDPゴシック" panose="020B0400000000000000" pitchFamily="50" charset="-128"/>
              </a:rPr>
              <a:t>DX</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497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AEA673-0180-49DC-BB6D-F6FF3F57CAC9}"/>
              </a:ext>
            </a:extLst>
          </p:cNvPr>
          <p:cNvSpPr/>
          <p:nvPr/>
        </p:nvSpPr>
        <p:spPr>
          <a:xfrm>
            <a:off x="4180091" y="2782669"/>
            <a:ext cx="3831818" cy="646331"/>
          </a:xfrm>
          <a:prstGeom prst="rect">
            <a:avLst/>
          </a:prstGeom>
        </p:spPr>
        <p:txBody>
          <a:bodyPr wrap="none">
            <a:spAutoFit/>
          </a:bodyPr>
          <a:lstStyle/>
          <a:p>
            <a:pPr marL="548640" marR="548640" algn="ctr">
              <a:spcBef>
                <a:spcPts val="1800"/>
              </a:spcBef>
              <a:spcAft>
                <a:spcPts val="1800"/>
              </a:spcAft>
            </a:pPr>
            <a:r>
              <a:rPr lang="ja-JP" altLang="en-US"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資料</a:t>
            </a:r>
            <a:r>
              <a:rPr lang="ja-JP" altLang="ja-JP"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編</a:t>
            </a:r>
            <a:r>
              <a:rPr lang="ja-JP" altLang="en-US"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3600" u="dbl" kern="100" dirty="0">
              <a:solidFill>
                <a:schemeClr val="accent6">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B6273A88-3D51-4CCC-BC0F-E052F342F930}"/>
              </a:ext>
            </a:extLst>
          </p:cNvPr>
          <p:cNvSpPr/>
          <p:nvPr/>
        </p:nvSpPr>
        <p:spPr>
          <a:xfrm>
            <a:off x="11807" y="6285470"/>
            <a:ext cx="883430"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BIZ UDゴシック" panose="020B0400000000000000" pitchFamily="49" charset="-128"/>
                <a:ea typeface="BIZ UDゴシック" panose="020B0400000000000000" pitchFamily="49" charset="-128"/>
              </a:rPr>
              <a:t>１５</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463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4801" y="362589"/>
            <a:ext cx="4170218" cy="369332"/>
          </a:xfrm>
          <a:prstGeom prst="rect">
            <a:avLst/>
          </a:prstGeom>
        </p:spPr>
        <p:txBody>
          <a:bodyPr wrap="square">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用語集</a:t>
            </a:r>
            <a:endParaRPr lang="ja-JP" altLang="en-US" dirty="0">
              <a:solidFill>
                <a:schemeClr val="bg1"/>
              </a:solidFill>
            </a:endParaRPr>
          </a:p>
        </p:txBody>
      </p:sp>
      <p:sp>
        <p:nvSpPr>
          <p:cNvPr id="3" name="正方形/長方形 2"/>
          <p:cNvSpPr/>
          <p:nvPr/>
        </p:nvSpPr>
        <p:spPr>
          <a:xfrm>
            <a:off x="360677" y="1119425"/>
            <a:ext cx="2344060" cy="553998"/>
          </a:xfrm>
          <a:prstGeom prst="rect">
            <a:avLst/>
          </a:prstGeom>
        </p:spPr>
        <p:txBody>
          <a:bodyPr wrap="square">
            <a:spAutoFit/>
          </a:bodyPr>
          <a:lstStyle/>
          <a:p>
            <a:pPr algn="just">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ＡＩ（エーアイ）</a:t>
            </a:r>
            <a:endParaRPr lang="ja-JP"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1400" dirty="0">
              <a:latin typeface="BIZ UDゴシック" panose="020B0400000000000000" pitchFamily="49" charset="-128"/>
              <a:ea typeface="BIZ UDゴシック" panose="020B0400000000000000" pitchFamily="49" charset="-128"/>
            </a:endParaRPr>
          </a:p>
        </p:txBody>
      </p:sp>
      <p:sp>
        <p:nvSpPr>
          <p:cNvPr id="21" name="正方形/長方形 20"/>
          <p:cNvSpPr/>
          <p:nvPr/>
        </p:nvSpPr>
        <p:spPr>
          <a:xfrm>
            <a:off x="3861575" y="1119084"/>
            <a:ext cx="7462513" cy="738664"/>
          </a:xfrm>
          <a:prstGeom prst="rect">
            <a:avLst/>
          </a:prstGeom>
        </p:spPr>
        <p:txBody>
          <a:bodyPr wrap="square">
            <a:spAutoFit/>
          </a:bodyPr>
          <a:lstStyle/>
          <a:p>
            <a:pPr algn="just">
              <a:spcAft>
                <a:spcPts val="0"/>
              </a:spcAft>
            </a:pP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Artificial Intelligence</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（アーティフィシャル・インテリジェンス）」の略で、人工的</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algn="just">
              <a:spcAft>
                <a:spcPts val="0"/>
              </a:spcAft>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な方法による学習、推論、判断等の知的な機能の実現及び人工的な方法により実現した当</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algn="just">
              <a:spcAft>
                <a:spcPts val="0"/>
              </a:spcAft>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該機能の活用に関する技術</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のこと</a:t>
            </a:r>
            <a:r>
              <a:rPr lang="ja-JP"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正方形/長方形 21"/>
          <p:cNvSpPr/>
          <p:nvPr/>
        </p:nvSpPr>
        <p:spPr>
          <a:xfrm>
            <a:off x="360677" y="2110141"/>
            <a:ext cx="3439885" cy="584775"/>
          </a:xfrm>
          <a:prstGeom prst="rect">
            <a:avLst/>
          </a:prstGeom>
        </p:spPr>
        <p:txBody>
          <a:bodyPr wrap="square">
            <a:spAutoFit/>
          </a:bodyPr>
          <a:lstStyle/>
          <a:p>
            <a:pPr algn="just">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ＡＩ－ＯＣＲ</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（エーアイオーシーアール）</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1400" dirty="0">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3977185" y="2115333"/>
            <a:ext cx="8089267" cy="30777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手書きの書類や帳票をＡＩが読み取り、データ化するシステム。</a:t>
            </a:r>
            <a:endParaRPr lang="ja-JP" altLang="en-US" sz="1400" dirty="0">
              <a:latin typeface="BIZ UDゴシック" panose="020B0400000000000000" pitchFamily="49" charset="-128"/>
              <a:ea typeface="BIZ UDゴシック" panose="020B0400000000000000" pitchFamily="49" charset="-128"/>
            </a:endParaRPr>
          </a:p>
        </p:txBody>
      </p:sp>
      <p:sp>
        <p:nvSpPr>
          <p:cNvPr id="25" name="正方形/長方形 24"/>
          <p:cNvSpPr/>
          <p:nvPr/>
        </p:nvSpPr>
        <p:spPr>
          <a:xfrm>
            <a:off x="360677" y="2837178"/>
            <a:ext cx="3439885" cy="584775"/>
          </a:xfrm>
          <a:prstGeom prst="rect">
            <a:avLst/>
          </a:prstGeom>
        </p:spPr>
        <p:txBody>
          <a:bodyPr wrap="square">
            <a:spAutoFit/>
          </a:bodyPr>
          <a:lstStyle/>
          <a:p>
            <a:pPr algn="just">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ＡＩチャットボット</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（エーアイチャットボット）</a:t>
            </a:r>
            <a:endParaRPr lang="ja-JP" altLang="en-US" sz="1400" dirty="0">
              <a:latin typeface="BIZ UDゴシック" panose="020B0400000000000000" pitchFamily="49" charset="-128"/>
              <a:ea typeface="BIZ UDゴシック" panose="020B0400000000000000" pitchFamily="49" charset="-128"/>
            </a:endParaRPr>
          </a:p>
        </p:txBody>
      </p:sp>
      <p:sp>
        <p:nvSpPr>
          <p:cNvPr id="26" name="正方形/長方形 25"/>
          <p:cNvSpPr/>
          <p:nvPr/>
        </p:nvSpPr>
        <p:spPr>
          <a:xfrm>
            <a:off x="3861575" y="2837178"/>
            <a:ext cx="8122064"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「チャットボット」とはチャット（会話）とボット（ロボット）を組み合わせた言葉。</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「ＡＩチャットボット」とは </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AI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を活用した自動会話プログラム。 </a:t>
            </a:r>
            <a:endParaRPr lang="ja-JP" altLang="en-US" sz="1400" dirty="0">
              <a:latin typeface="BIZ UDゴシック" panose="020B0400000000000000" pitchFamily="49" charset="-128"/>
              <a:ea typeface="BIZ UDゴシック" panose="020B0400000000000000" pitchFamily="49" charset="-128"/>
            </a:endParaRPr>
          </a:p>
        </p:txBody>
      </p:sp>
      <p:sp>
        <p:nvSpPr>
          <p:cNvPr id="28" name="正方形/長方形 27"/>
          <p:cNvSpPr/>
          <p:nvPr/>
        </p:nvSpPr>
        <p:spPr>
          <a:xfrm>
            <a:off x="360677" y="3597198"/>
            <a:ext cx="3583712" cy="538609"/>
          </a:xfrm>
          <a:prstGeom prst="rect">
            <a:avLst/>
          </a:prstGeom>
        </p:spPr>
        <p:txBody>
          <a:bodyPr wrap="square">
            <a:spAutoFit/>
          </a:bodyPr>
          <a:lstStyle/>
          <a:p>
            <a:pPr algn="just">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ＤＸ</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300" b="1" kern="100" dirty="0">
                <a:latin typeface="BIZ UDゴシック" panose="020B0400000000000000" pitchFamily="49" charset="-128"/>
                <a:ea typeface="BIZ UDゴシック" panose="020B0400000000000000" pitchFamily="49" charset="-128"/>
                <a:cs typeface="Times New Roman" panose="02020603050405020304" pitchFamily="18" charset="0"/>
              </a:rPr>
              <a:t>　（デジタル・トランスフォーメーション）</a:t>
            </a:r>
            <a:endParaRPr lang="ja-JP" altLang="en-US" sz="13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3861575" y="3674142"/>
            <a:ext cx="7462512"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Digital Transformation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（デジタル・トランスフォーメーション）」の略。デジタル技 </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術の活用によってビジネスや人々の生活のスタイルなどが変化すること。</a:t>
            </a:r>
            <a:endParaRPr lang="ja-JP" altLang="en-US" sz="1400" dirty="0">
              <a:latin typeface="BIZ UDゴシック" panose="020B0400000000000000" pitchFamily="49" charset="-128"/>
              <a:ea typeface="BIZ UDゴシック" panose="020B0400000000000000" pitchFamily="49" charset="-128"/>
            </a:endParaRPr>
          </a:p>
        </p:txBody>
      </p:sp>
      <p:cxnSp>
        <p:nvCxnSpPr>
          <p:cNvPr id="14" name="直線コネクタ 13"/>
          <p:cNvCxnSpPr/>
          <p:nvPr/>
        </p:nvCxnSpPr>
        <p:spPr>
          <a:xfrm>
            <a:off x="827115" y="2001496"/>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827115" y="276422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27115" y="3516742"/>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F7019F0-5777-4474-848E-B1E9FE5F00E0}"/>
              </a:ext>
            </a:extLst>
          </p:cNvPr>
          <p:cNvSpPr/>
          <p:nvPr/>
        </p:nvSpPr>
        <p:spPr>
          <a:xfrm>
            <a:off x="1646" y="6285470"/>
            <a:ext cx="918155"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１６</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16774DF2-7AE5-4811-8EB7-C6BF49D84A76}"/>
              </a:ext>
            </a:extLst>
          </p:cNvPr>
          <p:cNvSpPr/>
          <p:nvPr/>
        </p:nvSpPr>
        <p:spPr>
          <a:xfrm>
            <a:off x="3944388" y="4481677"/>
            <a:ext cx="8122064"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地方税ポータルシステムの呼称で、地方税における手続きを、インターネットを利用して</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電子的に行うシステム。</a:t>
            </a:r>
            <a:endParaRPr lang="ja-JP" altLang="en-US" sz="1400" dirty="0">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39A1526E-1E1D-49F3-ACF8-347CBBE83CD5}"/>
              </a:ext>
            </a:extLst>
          </p:cNvPr>
          <p:cNvSpPr/>
          <p:nvPr/>
        </p:nvSpPr>
        <p:spPr>
          <a:xfrm>
            <a:off x="360676" y="4420122"/>
            <a:ext cx="3583712" cy="584775"/>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ｅＬＴＡＸ</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（エルタックス）</a:t>
            </a:r>
            <a:endParaRPr lang="ja-JP" altLang="en-US" sz="1300" dirty="0">
              <a:latin typeface="BIZ UDゴシック" panose="020B0400000000000000" pitchFamily="49" charset="-128"/>
              <a:ea typeface="BIZ UDゴシック" panose="020B0400000000000000" pitchFamily="49" charset="-128"/>
            </a:endParaRPr>
          </a:p>
        </p:txBody>
      </p:sp>
      <p:cxnSp>
        <p:nvCxnSpPr>
          <p:cNvPr id="24" name="直線コネクタ 23">
            <a:extLst>
              <a:ext uri="{FF2B5EF4-FFF2-40B4-BE49-F238E27FC236}">
                <a16:creationId xmlns:a16="http://schemas.microsoft.com/office/drawing/2014/main" id="{588F108A-7F41-4D61-AB91-3E5E7E6B5991}"/>
              </a:ext>
            </a:extLst>
          </p:cNvPr>
          <p:cNvCxnSpPr/>
          <p:nvPr/>
        </p:nvCxnSpPr>
        <p:spPr>
          <a:xfrm>
            <a:off x="827115" y="4366653"/>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FBBC669-B141-4EE5-93E1-9FD5E53654D6}"/>
              </a:ext>
            </a:extLst>
          </p:cNvPr>
          <p:cNvCxnSpPr/>
          <p:nvPr/>
        </p:nvCxnSpPr>
        <p:spPr>
          <a:xfrm>
            <a:off x="827115" y="5225109"/>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CF39B96E-302C-492D-BF22-15A474FFED5B}"/>
              </a:ext>
            </a:extLst>
          </p:cNvPr>
          <p:cNvCxnSpPr/>
          <p:nvPr/>
        </p:nvCxnSpPr>
        <p:spPr>
          <a:xfrm>
            <a:off x="827115" y="975336"/>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341AA53-A279-4589-9DD9-19B8886EBF7B}"/>
              </a:ext>
            </a:extLst>
          </p:cNvPr>
          <p:cNvCxnSpPr/>
          <p:nvPr/>
        </p:nvCxnSpPr>
        <p:spPr>
          <a:xfrm>
            <a:off x="827115" y="6098869"/>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7F11BFF-D061-4083-9FF2-72094AE12C2E}"/>
              </a:ext>
            </a:extLst>
          </p:cNvPr>
          <p:cNvSpPr/>
          <p:nvPr/>
        </p:nvSpPr>
        <p:spPr>
          <a:xfrm>
            <a:off x="3944388" y="5431157"/>
            <a:ext cx="8122064" cy="307777"/>
          </a:xfrm>
          <a:prstGeom prst="rect">
            <a:avLst/>
          </a:prstGeom>
        </p:spPr>
        <p:txBody>
          <a:bodyPr wrap="square">
            <a:spAutoFit/>
          </a:bodyPr>
          <a:lstStyle/>
          <a:p>
            <a:pPr algn="just">
              <a:spcAft>
                <a:spcPts val="0"/>
              </a:spcAft>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LINE</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ヤフー</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株</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が提供するコミュニケーションアプリのこと。</a:t>
            </a:r>
            <a:endParaRPr lang="ja-JP" altLang="en-US" sz="1400" dirty="0">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B22FD3C1-94DA-4ED6-88DC-0581FBC39097}"/>
              </a:ext>
            </a:extLst>
          </p:cNvPr>
          <p:cNvSpPr/>
          <p:nvPr/>
        </p:nvSpPr>
        <p:spPr>
          <a:xfrm>
            <a:off x="360676" y="5369602"/>
            <a:ext cx="3583712" cy="584775"/>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ＬＩＮＥ</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（ライン）</a:t>
            </a:r>
            <a:endParaRPr lang="ja-JP" altLang="en-US" sz="13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2604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6072" y="358775"/>
            <a:ext cx="4170218" cy="369332"/>
          </a:xfrm>
          <a:prstGeom prst="rect">
            <a:avLst/>
          </a:prstGeom>
        </p:spPr>
        <p:txBody>
          <a:bodyPr wrap="square">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用語集</a:t>
            </a:r>
            <a:endParaRPr lang="ja-JP" altLang="en-US" dirty="0">
              <a:solidFill>
                <a:schemeClr val="bg1"/>
              </a:solidFill>
            </a:endParaRPr>
          </a:p>
        </p:txBody>
      </p:sp>
      <p:sp>
        <p:nvSpPr>
          <p:cNvPr id="25" name="正方形/長方形 24"/>
          <p:cNvSpPr/>
          <p:nvPr/>
        </p:nvSpPr>
        <p:spPr>
          <a:xfrm>
            <a:off x="372045" y="2167444"/>
            <a:ext cx="3439885" cy="584775"/>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ＲＰＡ</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（アールピーエー）</a:t>
            </a:r>
            <a:endParaRPr lang="ja-JP" altLang="en-US" sz="1400" dirty="0">
              <a:latin typeface="BIZ UDゴシック" panose="020B0400000000000000" pitchFamily="49" charset="-128"/>
              <a:ea typeface="BIZ UDゴシック" panose="020B0400000000000000" pitchFamily="49" charset="-128"/>
            </a:endParaRPr>
          </a:p>
        </p:txBody>
      </p:sp>
      <p:sp>
        <p:nvSpPr>
          <p:cNvPr id="26" name="正方形/長方形 25"/>
          <p:cNvSpPr/>
          <p:nvPr/>
        </p:nvSpPr>
        <p:spPr>
          <a:xfrm>
            <a:off x="3871677" y="1073073"/>
            <a:ext cx="7427737" cy="95410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Plan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（プラン）」「</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Do</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（ドゥー）」「</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Check</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（チェック）」「</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Action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（アクション）」の頭文字</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を繋いだ言葉で、計画（</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Plan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）を立て、実行（</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Do</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）し、評価（</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Check</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）して、改善（</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Action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）に結び付け、次の計画に反映させていくというマネジメント・サイクルを確立する仕組み。</a:t>
            </a:r>
            <a:endParaRPr lang="ja-JP" altLang="en-US" sz="1400" dirty="0">
              <a:latin typeface="BIZ UDゴシック" panose="020B0400000000000000" pitchFamily="49" charset="-128"/>
              <a:ea typeface="BIZ UDゴシック" panose="020B0400000000000000" pitchFamily="49" charset="-128"/>
            </a:endParaRPr>
          </a:p>
        </p:txBody>
      </p:sp>
      <p:sp>
        <p:nvSpPr>
          <p:cNvPr id="28" name="正方形/長方形 27"/>
          <p:cNvSpPr/>
          <p:nvPr/>
        </p:nvSpPr>
        <p:spPr>
          <a:xfrm>
            <a:off x="372045" y="1034109"/>
            <a:ext cx="3583712" cy="584775"/>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ＰＤＣＡサイクル</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（ピーディーシーエーサイクル）</a:t>
            </a:r>
            <a:endParaRPr lang="ja-JP" altLang="en-US" sz="1300" dirty="0">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3878063" y="2201803"/>
            <a:ext cx="8122064"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Robotic Process Automation</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（ロボティック・プロセス・オートメーション）」の略で、</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ソフトウェアロボットによる事務処理の自動化のこと。</a:t>
            </a:r>
          </a:p>
        </p:txBody>
      </p:sp>
      <p:cxnSp>
        <p:nvCxnSpPr>
          <p:cNvPr id="15" name="直線コネクタ 14"/>
          <p:cNvCxnSpPr/>
          <p:nvPr/>
        </p:nvCxnSpPr>
        <p:spPr>
          <a:xfrm>
            <a:off x="732552" y="2803269"/>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78D0706-8052-4618-8B75-6925DC30F608}"/>
              </a:ext>
            </a:extLst>
          </p:cNvPr>
          <p:cNvCxnSpPr/>
          <p:nvPr/>
        </p:nvCxnSpPr>
        <p:spPr>
          <a:xfrm>
            <a:off x="686832" y="2094844"/>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BEFAA93-CADE-4EFE-B578-48F4E76F5ECF}"/>
              </a:ext>
            </a:extLst>
          </p:cNvPr>
          <p:cNvCxnSpPr/>
          <p:nvPr/>
        </p:nvCxnSpPr>
        <p:spPr>
          <a:xfrm>
            <a:off x="686832" y="336431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78660D6-20F7-4CD6-9105-BA44470C84F9}"/>
              </a:ext>
            </a:extLst>
          </p:cNvPr>
          <p:cNvCxnSpPr/>
          <p:nvPr/>
        </p:nvCxnSpPr>
        <p:spPr>
          <a:xfrm>
            <a:off x="732552" y="5699102"/>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BED85D2-4B35-41EE-BB43-3B6E0C2F86F7}"/>
              </a:ext>
            </a:extLst>
          </p:cNvPr>
          <p:cNvSpPr/>
          <p:nvPr/>
        </p:nvSpPr>
        <p:spPr>
          <a:xfrm>
            <a:off x="372045" y="2922360"/>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基幹系システム</a:t>
            </a:r>
            <a:endParaRPr lang="ja-JP" altLang="en-US" sz="14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7BABAFF8-08B1-414A-88EC-181D96C20E12}"/>
              </a:ext>
            </a:extLst>
          </p:cNvPr>
          <p:cNvSpPr/>
          <p:nvPr/>
        </p:nvSpPr>
        <p:spPr>
          <a:xfrm>
            <a:off x="3955757" y="2922362"/>
            <a:ext cx="8122064" cy="30777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自治体における、住基・保健・健康福祉・税金などの基幹業務に係るシステム。</a:t>
            </a:r>
            <a:endParaRPr lang="ja-JP" altLang="en-US" sz="1400" dirty="0">
              <a:latin typeface="BIZ UDゴシック" panose="020B0400000000000000" pitchFamily="49" charset="-128"/>
              <a:ea typeface="BIZ UDゴシック" panose="020B0400000000000000" pitchFamily="49" charset="-128"/>
            </a:endParaRPr>
          </a:p>
        </p:txBody>
      </p:sp>
      <p:cxnSp>
        <p:nvCxnSpPr>
          <p:cNvPr id="19" name="直線コネクタ 18">
            <a:extLst>
              <a:ext uri="{FF2B5EF4-FFF2-40B4-BE49-F238E27FC236}">
                <a16:creationId xmlns:a16="http://schemas.microsoft.com/office/drawing/2014/main" id="{CC723F73-5611-45BA-B4C1-0A77E734640C}"/>
              </a:ext>
            </a:extLst>
          </p:cNvPr>
          <p:cNvCxnSpPr/>
          <p:nvPr/>
        </p:nvCxnSpPr>
        <p:spPr>
          <a:xfrm>
            <a:off x="686832" y="394343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4B44EA3-8508-485D-AF99-809126B06102}"/>
              </a:ext>
            </a:extLst>
          </p:cNvPr>
          <p:cNvSpPr/>
          <p:nvPr/>
        </p:nvSpPr>
        <p:spPr>
          <a:xfrm>
            <a:off x="372045" y="3467323"/>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キャッシュレス決済</a:t>
            </a:r>
            <a:endParaRPr lang="ja-JP" altLang="en-US" sz="1400" dirty="0">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BBCB3E6E-632F-4C10-AC03-570B93001EB9}"/>
              </a:ext>
            </a:extLst>
          </p:cNvPr>
          <p:cNvSpPr/>
          <p:nvPr/>
        </p:nvSpPr>
        <p:spPr>
          <a:xfrm>
            <a:off x="3955757" y="3467325"/>
            <a:ext cx="8122064" cy="30777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電子マネーやクレジットカードなどによる現金を持たずに行う決済方法。</a:t>
            </a:r>
            <a:endParaRPr lang="ja-JP" altLang="en-US" sz="1400" dirty="0">
              <a:latin typeface="BIZ UDゴシック" panose="020B0400000000000000" pitchFamily="49" charset="-128"/>
              <a:ea typeface="BIZ UDゴシック" panose="020B0400000000000000" pitchFamily="49" charset="-128"/>
            </a:endParaRPr>
          </a:p>
        </p:txBody>
      </p:sp>
      <p:cxnSp>
        <p:nvCxnSpPr>
          <p:cNvPr id="27" name="直線コネクタ 26">
            <a:extLst>
              <a:ext uri="{FF2B5EF4-FFF2-40B4-BE49-F238E27FC236}">
                <a16:creationId xmlns:a16="http://schemas.microsoft.com/office/drawing/2014/main" id="{4135D382-99F9-4249-B647-156EE78EADE2}"/>
              </a:ext>
            </a:extLst>
          </p:cNvPr>
          <p:cNvCxnSpPr/>
          <p:nvPr/>
        </p:nvCxnSpPr>
        <p:spPr>
          <a:xfrm>
            <a:off x="686832" y="4899989"/>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A4E48E37-64A9-4D0B-8816-9A678E870BDA}"/>
              </a:ext>
            </a:extLst>
          </p:cNvPr>
          <p:cNvSpPr/>
          <p:nvPr/>
        </p:nvSpPr>
        <p:spPr>
          <a:xfrm>
            <a:off x="-8514" y="6285470"/>
            <a:ext cx="918155"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１７</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599C144B-4133-46B0-B8C7-E434BF6D76BF}"/>
              </a:ext>
            </a:extLst>
          </p:cNvPr>
          <p:cNvSpPr/>
          <p:nvPr/>
        </p:nvSpPr>
        <p:spPr>
          <a:xfrm>
            <a:off x="372046" y="4056157"/>
            <a:ext cx="3439884"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情報システムの標準化・共通化</a:t>
            </a:r>
            <a:endParaRPr lang="ja-JP" altLang="en-US" sz="1400" dirty="0">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41ECD70A-B05E-46B5-BCC4-169E3EE8650E}"/>
              </a:ext>
            </a:extLst>
          </p:cNvPr>
          <p:cNvSpPr/>
          <p:nvPr/>
        </p:nvSpPr>
        <p:spPr>
          <a:xfrm>
            <a:off x="3955757" y="4056159"/>
            <a:ext cx="7393591" cy="738664"/>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各地方自治体が利用しているシステムにおけるバラつきのある業務フローや利用機能・帳票を統一することで、調達コスト低減、</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人材不足の解消、住民サービス向上及び行政の効率化を進めること。</a:t>
            </a:r>
            <a:endParaRPr lang="ja-JP" altLang="en-US" sz="1400" dirty="0">
              <a:latin typeface="BIZ UDゴシック" panose="020B0400000000000000" pitchFamily="49" charset="-128"/>
              <a:ea typeface="BIZ UDゴシック" panose="020B0400000000000000" pitchFamily="49" charset="-128"/>
            </a:endParaRPr>
          </a:p>
        </p:txBody>
      </p:sp>
      <p:cxnSp>
        <p:nvCxnSpPr>
          <p:cNvPr id="38" name="直線コネクタ 37">
            <a:extLst>
              <a:ext uri="{FF2B5EF4-FFF2-40B4-BE49-F238E27FC236}">
                <a16:creationId xmlns:a16="http://schemas.microsoft.com/office/drawing/2014/main" id="{F7A739F6-0C00-42E3-A6D7-AF18E640DC93}"/>
              </a:ext>
            </a:extLst>
          </p:cNvPr>
          <p:cNvCxnSpPr/>
          <p:nvPr/>
        </p:nvCxnSpPr>
        <p:spPr>
          <a:xfrm>
            <a:off x="686832" y="96837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BDEEF943-6E9C-4E94-81FC-206AC769656B}"/>
              </a:ext>
            </a:extLst>
          </p:cNvPr>
          <p:cNvSpPr/>
          <p:nvPr/>
        </p:nvSpPr>
        <p:spPr>
          <a:xfrm>
            <a:off x="372045" y="5021251"/>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情報セキュリティポリシー</a:t>
            </a:r>
            <a:endParaRPr lang="ja-JP" altLang="en-US" sz="1400" dirty="0">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31905153-4D9A-4DAA-92AC-A5DB3A73E6BE}"/>
              </a:ext>
            </a:extLst>
          </p:cNvPr>
          <p:cNvSpPr/>
          <p:nvPr/>
        </p:nvSpPr>
        <p:spPr>
          <a:xfrm>
            <a:off x="3955757" y="5021253"/>
            <a:ext cx="8122064"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組織がセキュリティ上、保護すべき対象範囲と対策手段及び管理運営方法に</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ついての方針を文書により明確化したもの。</a:t>
            </a:r>
            <a:endParaRPr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5443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4801" y="362589"/>
            <a:ext cx="4170218" cy="369332"/>
          </a:xfrm>
          <a:prstGeom prst="rect">
            <a:avLst/>
          </a:prstGeom>
        </p:spPr>
        <p:txBody>
          <a:bodyPr wrap="square">
            <a:spAutoFit/>
          </a:bodyPr>
          <a:lstStyle/>
          <a:p>
            <a:r>
              <a:rPr lang="ja-JP" altLang="en-US" dirty="0">
                <a:solidFill>
                  <a:schemeClr val="bg1"/>
                </a:solidFill>
                <a:latin typeface="BIZ UDゴシック" panose="020B0400000000000000" pitchFamily="49" charset="-128"/>
                <a:ea typeface="BIZ UDゴシック" panose="020B0400000000000000" pitchFamily="49" charset="-128"/>
              </a:rPr>
              <a:t>用語集</a:t>
            </a:r>
            <a:endParaRPr lang="ja-JP" altLang="en-US" dirty="0">
              <a:solidFill>
                <a:schemeClr val="bg1"/>
              </a:solidFill>
            </a:endParaRPr>
          </a:p>
        </p:txBody>
      </p:sp>
      <p:sp>
        <p:nvSpPr>
          <p:cNvPr id="12" name="正方形/長方形 11"/>
          <p:cNvSpPr/>
          <p:nvPr/>
        </p:nvSpPr>
        <p:spPr>
          <a:xfrm>
            <a:off x="346016" y="1025459"/>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zh-TW"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自治体</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ＤＸ</a:t>
            </a:r>
            <a:r>
              <a:rPr lang="zh-TW"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推進計画</a:t>
            </a:r>
            <a:endParaRPr lang="ja-JP" altLang="en-US" sz="1400" dirty="0">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3929728" y="1015476"/>
            <a:ext cx="7393591"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ＤＸ推進に向けて、自治体が取り組むべき方向性や内容を国がまとめた計画。この計画を踏まえて、具体的な手法や取組を進める。</a:t>
            </a:r>
            <a:endParaRPr lang="ja-JP" altLang="en-US" sz="1400" dirty="0">
              <a:latin typeface="BIZ UDゴシック" panose="020B0400000000000000" pitchFamily="49" charset="-128"/>
              <a:ea typeface="BIZ UDゴシック" panose="020B0400000000000000" pitchFamily="49" charset="-128"/>
            </a:endParaRPr>
          </a:p>
        </p:txBody>
      </p:sp>
      <p:cxnSp>
        <p:nvCxnSpPr>
          <p:cNvPr id="16" name="直線コネクタ 15"/>
          <p:cNvCxnSpPr/>
          <p:nvPr/>
        </p:nvCxnSpPr>
        <p:spPr>
          <a:xfrm>
            <a:off x="710737" y="946479"/>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10737" y="1630116"/>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AA2805DB-E95F-405C-9623-E4B550FB12A4}"/>
              </a:ext>
            </a:extLst>
          </p:cNvPr>
          <p:cNvSpPr/>
          <p:nvPr/>
        </p:nvSpPr>
        <p:spPr>
          <a:xfrm>
            <a:off x="3929728" y="1703359"/>
            <a:ext cx="7393591"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インターネットやパソコン等の情報通信技術を利用できる者と利用できない者との間に生じる格差のこと。</a:t>
            </a:r>
            <a:endParaRPr lang="ja-JP" altLang="en-US" sz="1400" dirty="0">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EC4336D1-67E6-4CA6-856A-6B02A1D024F2}"/>
              </a:ext>
            </a:extLst>
          </p:cNvPr>
          <p:cNvSpPr/>
          <p:nvPr/>
        </p:nvSpPr>
        <p:spPr>
          <a:xfrm>
            <a:off x="346016" y="1703357"/>
            <a:ext cx="3583712"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デジタルデバイド</a:t>
            </a:r>
            <a:endParaRPr lang="ja-JP" altLang="en-US" sz="1300" dirty="0">
              <a:latin typeface="BIZ UDゴシック" panose="020B0400000000000000" pitchFamily="49" charset="-128"/>
              <a:ea typeface="BIZ UDゴシック" panose="020B0400000000000000" pitchFamily="49" charset="-128"/>
            </a:endParaRPr>
          </a:p>
        </p:txBody>
      </p:sp>
      <p:cxnSp>
        <p:nvCxnSpPr>
          <p:cNvPr id="30" name="直線コネクタ 29">
            <a:extLst>
              <a:ext uri="{FF2B5EF4-FFF2-40B4-BE49-F238E27FC236}">
                <a16:creationId xmlns:a16="http://schemas.microsoft.com/office/drawing/2014/main" id="{9C857794-B9E1-4FA1-8E1F-98944353246C}"/>
              </a:ext>
            </a:extLst>
          </p:cNvPr>
          <p:cNvCxnSpPr/>
          <p:nvPr/>
        </p:nvCxnSpPr>
        <p:spPr>
          <a:xfrm>
            <a:off x="710737" y="2310836"/>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FAC4B26-CA4A-44F0-BD23-A89875761EF3}"/>
              </a:ext>
            </a:extLst>
          </p:cNvPr>
          <p:cNvCxnSpPr/>
          <p:nvPr/>
        </p:nvCxnSpPr>
        <p:spPr>
          <a:xfrm>
            <a:off x="710737" y="2959666"/>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FF474C5E-0BD7-43F8-8686-74018A08F951}"/>
              </a:ext>
            </a:extLst>
          </p:cNvPr>
          <p:cNvSpPr/>
          <p:nvPr/>
        </p:nvSpPr>
        <p:spPr>
          <a:xfrm>
            <a:off x="-8514" y="6285470"/>
            <a:ext cx="918155"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１８</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9D62434E-4248-40B5-B70A-1DFF969D4069}"/>
              </a:ext>
            </a:extLst>
          </p:cNvPr>
          <p:cNvSpPr/>
          <p:nvPr/>
        </p:nvSpPr>
        <p:spPr>
          <a:xfrm>
            <a:off x="345441" y="2384898"/>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テレワーク</a:t>
            </a:r>
            <a:endParaRPr lang="ja-JP" altLang="en-US" sz="1400" dirty="0">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CD411593-8DFD-41BF-8AFD-33E50AD811BC}"/>
              </a:ext>
            </a:extLst>
          </p:cNvPr>
          <p:cNvSpPr/>
          <p:nvPr/>
        </p:nvSpPr>
        <p:spPr>
          <a:xfrm>
            <a:off x="3951440" y="2384898"/>
            <a:ext cx="8122064" cy="523220"/>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デジタル技術を活用し、サテライト勤務、モバイル勤務、在宅勤務等、場所や時間を有効に</a:t>
            </a:r>
            <a:endPar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活用できる柔軟な働き方。</a:t>
            </a:r>
          </a:p>
        </p:txBody>
      </p:sp>
      <p:cxnSp>
        <p:nvCxnSpPr>
          <p:cNvPr id="21" name="直線コネクタ 20">
            <a:extLst>
              <a:ext uri="{FF2B5EF4-FFF2-40B4-BE49-F238E27FC236}">
                <a16:creationId xmlns:a16="http://schemas.microsoft.com/office/drawing/2014/main" id="{2C9E5B1B-A2BE-4F20-A869-2047EFDBE08F}"/>
              </a:ext>
            </a:extLst>
          </p:cNvPr>
          <p:cNvCxnSpPr/>
          <p:nvPr/>
        </p:nvCxnSpPr>
        <p:spPr>
          <a:xfrm>
            <a:off x="751377" y="404341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1FADCAE-49EE-4B76-9AE6-1CE522088199}"/>
              </a:ext>
            </a:extLst>
          </p:cNvPr>
          <p:cNvSpPr/>
          <p:nvPr/>
        </p:nvSpPr>
        <p:spPr>
          <a:xfrm>
            <a:off x="340356" y="3042470"/>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マイナンバーカード</a:t>
            </a:r>
            <a:endParaRPr lang="ja-JP" altLang="en-US" sz="1400" dirty="0">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5FFE5921-B5DB-4667-9602-E9ED65E457BE}"/>
              </a:ext>
            </a:extLst>
          </p:cNvPr>
          <p:cNvSpPr/>
          <p:nvPr/>
        </p:nvSpPr>
        <p:spPr>
          <a:xfrm>
            <a:off x="3924068" y="3042470"/>
            <a:ext cx="7439891" cy="95410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プラスチック製の</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IC</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チップ付きカードで券面に氏名、住所、生年月日、性別、マイナンバー（個人番号）と本人の顔写真等が表示されたもの。本人確認書として利用できるほか、自治体サービス、</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e-Tax</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等の電子証明書を利用した電子申請等、様々なサービスにも利用できる。</a:t>
            </a:r>
            <a:endParaRPr lang="ja-JP" altLang="en-US" sz="1400" dirty="0">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973B0DED-10D7-47F6-B707-55384FE5D968}"/>
              </a:ext>
            </a:extLst>
          </p:cNvPr>
          <p:cNvSpPr/>
          <p:nvPr/>
        </p:nvSpPr>
        <p:spPr>
          <a:xfrm>
            <a:off x="3918993" y="4670954"/>
            <a:ext cx="7540206" cy="30777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紙媒体を電子化して活用・保存すること。</a:t>
            </a:r>
            <a:endParaRPr lang="ja-JP" altLang="en-US" sz="1400" dirty="0">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336B7F18-4C0F-4A99-807B-DE1E3614CDE2}"/>
              </a:ext>
            </a:extLst>
          </p:cNvPr>
          <p:cNvSpPr/>
          <p:nvPr/>
        </p:nvSpPr>
        <p:spPr>
          <a:xfrm>
            <a:off x="335281" y="4670954"/>
            <a:ext cx="3583712"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ペーパーレス</a:t>
            </a:r>
            <a:endParaRPr lang="ja-JP" altLang="en-US" sz="1300" dirty="0">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6BA2DF9E-D29D-46D4-AB39-C04623792C81}"/>
              </a:ext>
            </a:extLst>
          </p:cNvPr>
          <p:cNvSpPr/>
          <p:nvPr/>
        </p:nvSpPr>
        <p:spPr>
          <a:xfrm>
            <a:off x="335281" y="4154283"/>
            <a:ext cx="3439885" cy="338554"/>
          </a:xfrm>
          <a:prstGeom prst="rect">
            <a:avLst/>
          </a:prstGeom>
        </p:spPr>
        <p:txBody>
          <a:bodyPr wrap="square">
            <a:spAutoFit/>
          </a:bodyPr>
          <a:lstStyle/>
          <a:p>
            <a:pPr>
              <a:spcAft>
                <a:spcPts val="0"/>
              </a:spcAft>
            </a:pP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 フロントヤード</a:t>
            </a:r>
            <a:endParaRPr lang="ja-JP" altLang="en-US" sz="1400" dirty="0">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5AD4FB50-683C-4018-85BB-CE97B9AE3F3B}"/>
              </a:ext>
            </a:extLst>
          </p:cNvPr>
          <p:cNvSpPr/>
          <p:nvPr/>
        </p:nvSpPr>
        <p:spPr>
          <a:xfrm>
            <a:off x="3918993" y="4154283"/>
            <a:ext cx="7439891" cy="307777"/>
          </a:xfrm>
          <a:prstGeom prst="rect">
            <a:avLst/>
          </a:prstGeom>
        </p:spPr>
        <p:txBody>
          <a:bodyPr wrap="square">
            <a:spAutoFit/>
          </a:bodyPr>
          <a:lstStyle/>
          <a:p>
            <a:pPr algn="just">
              <a:spcAft>
                <a:spcPts val="0"/>
              </a:spcAft>
            </a:pP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自治体と住民の接点となる庁舎窓口や公共施設のこと。</a:t>
            </a:r>
            <a:endParaRPr lang="ja-JP" altLang="en-US" sz="1400" dirty="0">
              <a:latin typeface="BIZ UDゴシック" panose="020B0400000000000000" pitchFamily="49" charset="-128"/>
              <a:ea typeface="BIZ UDゴシック" panose="020B0400000000000000" pitchFamily="49" charset="-128"/>
            </a:endParaRPr>
          </a:p>
        </p:txBody>
      </p:sp>
      <p:cxnSp>
        <p:nvCxnSpPr>
          <p:cNvPr id="38" name="直線コネクタ 37">
            <a:extLst>
              <a:ext uri="{FF2B5EF4-FFF2-40B4-BE49-F238E27FC236}">
                <a16:creationId xmlns:a16="http://schemas.microsoft.com/office/drawing/2014/main" id="{23B2147C-34DA-40BE-B1FA-7C5954A99143}"/>
              </a:ext>
            </a:extLst>
          </p:cNvPr>
          <p:cNvCxnSpPr/>
          <p:nvPr/>
        </p:nvCxnSpPr>
        <p:spPr>
          <a:xfrm>
            <a:off x="771697" y="458189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6D7D2C3-5F6F-48CF-B0B0-7E8D0C7F7C0B}"/>
              </a:ext>
            </a:extLst>
          </p:cNvPr>
          <p:cNvCxnSpPr/>
          <p:nvPr/>
        </p:nvCxnSpPr>
        <p:spPr>
          <a:xfrm>
            <a:off x="771697" y="5110215"/>
            <a:ext cx="1061258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7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9C056C9-7C23-4290-ADE8-DFCF9462807B}"/>
              </a:ext>
            </a:extLst>
          </p:cNvPr>
          <p:cNvSpPr/>
          <p:nvPr/>
        </p:nvSpPr>
        <p:spPr>
          <a:xfrm>
            <a:off x="0" y="1050980"/>
            <a:ext cx="12192000" cy="50119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99DD444-B43C-454D-B77D-56BA2A3CC5C5}"/>
              </a:ext>
            </a:extLst>
          </p:cNvPr>
          <p:cNvSpPr txBox="1"/>
          <p:nvPr/>
        </p:nvSpPr>
        <p:spPr>
          <a:xfrm>
            <a:off x="745588" y="365760"/>
            <a:ext cx="646331" cy="369332"/>
          </a:xfrm>
          <a:prstGeom prst="rect">
            <a:avLst/>
          </a:prstGeom>
          <a:noFill/>
        </p:spPr>
        <p:txBody>
          <a:bodyPr wrap="none" rtlCol="0">
            <a:spAutoFit/>
          </a:bodyPr>
          <a:lstStyle/>
          <a:p>
            <a:r>
              <a:rPr kumimoji="1" lang="ja-JP" altLang="en-US" dirty="0">
                <a:solidFill>
                  <a:schemeClr val="bg1"/>
                </a:solidFill>
                <a:latin typeface="BIZ UDゴシック" panose="020B0400000000000000" pitchFamily="49" charset="-128"/>
                <a:ea typeface="BIZ UDゴシック" panose="020B0400000000000000" pitchFamily="49" charset="-128"/>
              </a:rPr>
              <a:t>目次</a:t>
            </a:r>
          </a:p>
        </p:txBody>
      </p:sp>
      <p:sp>
        <p:nvSpPr>
          <p:cNvPr id="3" name="正方形/長方形 2">
            <a:extLst>
              <a:ext uri="{FF2B5EF4-FFF2-40B4-BE49-F238E27FC236}">
                <a16:creationId xmlns:a16="http://schemas.microsoft.com/office/drawing/2014/main" id="{AB6C1A20-189B-43AB-83EE-A1B245BDB1FA}"/>
              </a:ext>
            </a:extLst>
          </p:cNvPr>
          <p:cNvSpPr/>
          <p:nvPr/>
        </p:nvSpPr>
        <p:spPr>
          <a:xfrm>
            <a:off x="843280" y="1113066"/>
            <a:ext cx="10058400" cy="4985980"/>
          </a:xfrm>
          <a:prstGeom prst="rect">
            <a:avLst/>
          </a:prstGeom>
        </p:spPr>
        <p:txBody>
          <a:bodyPr wrap="square">
            <a:spAutoFit/>
          </a:bodyPr>
          <a:lstStyle/>
          <a:p>
            <a:pPr>
              <a:spcAft>
                <a:spcPts val="0"/>
              </a:spcAft>
            </a:pP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 編</a:t>
            </a:r>
            <a:endParaRPr lang="ja-JP" alt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１．計画の目的</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３</a:t>
            </a:r>
            <a:endPar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町の現状と課題</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４</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０３</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．計画の構成と位置づけ</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５</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ja-JP" sz="1600" kern="100" dirty="0">
                <a:solidFill>
                  <a:schemeClr val="accent6">
                    <a:lumMod val="20000"/>
                    <a:lumOff val="8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（１）計画の構成</a:t>
            </a:r>
            <a:endParaRPr lang="ja-JP" altLang="ja-JP" sz="1600" kern="100" dirty="0">
              <a:solidFill>
                <a:schemeClr val="accent6">
                  <a:lumMod val="20000"/>
                  <a:lumOff val="8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ja-JP" sz="1600" kern="100" dirty="0">
                <a:solidFill>
                  <a:schemeClr val="accent6">
                    <a:lumMod val="20000"/>
                    <a:lumOff val="8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（２）計画の位置づけ</a:t>
            </a:r>
            <a:endParaRPr lang="ja-JP" altLang="ja-JP" sz="1600" kern="100" dirty="0">
              <a:solidFill>
                <a:schemeClr val="accent6">
                  <a:lumMod val="20000"/>
                  <a:lumOff val="8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０４</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．計画の期間</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７</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０５</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．施策の推進のために</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８</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ja-JP" sz="1600" kern="100" dirty="0">
                <a:solidFill>
                  <a:schemeClr val="accent6">
                    <a:lumMod val="20000"/>
                    <a:lumOff val="8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（１）推進体制</a:t>
            </a:r>
            <a:endParaRPr lang="ja-JP" altLang="ja-JP" sz="1600" kern="100" dirty="0">
              <a:solidFill>
                <a:schemeClr val="accent6">
                  <a:lumMod val="20000"/>
                  <a:lumOff val="8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ja-JP" sz="1600" kern="100" dirty="0">
                <a:solidFill>
                  <a:schemeClr val="accent6">
                    <a:lumMod val="20000"/>
                    <a:lumOff val="8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（２）進行管理</a:t>
            </a:r>
            <a:endParaRPr lang="ja-JP" altLang="ja-JP" sz="1600" kern="100" dirty="0">
              <a:solidFill>
                <a:schemeClr val="accent6">
                  <a:lumMod val="20000"/>
                  <a:lumOff val="8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０６</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．松伏町</a:t>
            </a: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ＤＸ</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推進ビジョン</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１０</a:t>
            </a:r>
            <a:endPar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０７</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行動指針</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１１</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アクションプラン 編</a:t>
            </a:r>
            <a:r>
              <a:rPr lang="ja-JP" alt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p>
          <a:p>
            <a:pPr marL="266700">
              <a:spcAft>
                <a:spcPts val="0"/>
              </a:spcAft>
            </a:pP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松伏町</a:t>
            </a:r>
            <a:r>
              <a:rPr lang="ja-JP" altLang="en-US"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ＤＸ</a:t>
            </a: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推進アクションプラン</a:t>
            </a:r>
            <a:r>
              <a:rPr lang="en-US"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３</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資 料 編</a:t>
            </a:r>
            <a:endParaRPr lang="ja-JP" alt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66700">
              <a:spcAft>
                <a:spcPts val="0"/>
              </a:spcAft>
            </a:pPr>
            <a:r>
              <a:rPr lang="ja-JP"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用語集</a:t>
            </a:r>
            <a:r>
              <a:rPr lang="en-US" altLang="ja-JP" b="1"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Ｐ　１６</a:t>
            </a:r>
            <a:endParaRPr lang="ja-JP" altLang="ja-JP"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B65EF6D-29BE-4CA6-8F30-C637943EF592}"/>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１</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1553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AEA673-0180-49DC-BB6D-F6FF3F57CAC9}"/>
              </a:ext>
            </a:extLst>
          </p:cNvPr>
          <p:cNvSpPr/>
          <p:nvPr/>
        </p:nvSpPr>
        <p:spPr>
          <a:xfrm>
            <a:off x="4410923" y="2782669"/>
            <a:ext cx="3370153" cy="646331"/>
          </a:xfrm>
          <a:prstGeom prst="rect">
            <a:avLst/>
          </a:prstGeom>
        </p:spPr>
        <p:txBody>
          <a:bodyPr wrap="none">
            <a:spAutoFit/>
          </a:bodyPr>
          <a:lstStyle/>
          <a:p>
            <a:pPr marL="548640" marR="548640" algn="ctr">
              <a:spcBef>
                <a:spcPts val="1800"/>
              </a:spcBef>
              <a:spcAft>
                <a:spcPts val="1800"/>
              </a:spcAft>
            </a:pPr>
            <a:r>
              <a:rPr lang="ja-JP" altLang="en-US"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本 編</a:t>
            </a:r>
            <a:r>
              <a:rPr lang="ja-JP" altLang="en-US" sz="3600" b="1" u="dbl" kern="100" dirty="0">
                <a:solidFill>
                  <a:schemeClr val="accent6">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3600" u="dbl" kern="100" dirty="0">
              <a:solidFill>
                <a:schemeClr val="accent6">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481252B5-6A6C-4582-91AE-187C7EBB267C}"/>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２</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3971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32E069A-F50B-4ECE-BE59-EDE5EB2518D9}"/>
              </a:ext>
            </a:extLst>
          </p:cNvPr>
          <p:cNvSpPr/>
          <p:nvPr/>
        </p:nvSpPr>
        <p:spPr>
          <a:xfrm>
            <a:off x="6569401" y="1387834"/>
            <a:ext cx="5391872" cy="15992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0D053C98-9CC8-4A29-91AB-A9B9B2881E29}"/>
              </a:ext>
            </a:extLst>
          </p:cNvPr>
          <p:cNvSpPr/>
          <p:nvPr/>
        </p:nvSpPr>
        <p:spPr>
          <a:xfrm>
            <a:off x="424066" y="4447572"/>
            <a:ext cx="5815941" cy="16714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1C2500E-FEE7-4737-80F1-014032483BE3}"/>
              </a:ext>
            </a:extLst>
          </p:cNvPr>
          <p:cNvSpPr/>
          <p:nvPr/>
        </p:nvSpPr>
        <p:spPr>
          <a:xfrm>
            <a:off x="439913" y="3367060"/>
            <a:ext cx="5815941" cy="935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6112D5C3-6E7B-4FCF-B1A7-DF95546FC7C6}"/>
              </a:ext>
            </a:extLst>
          </p:cNvPr>
          <p:cNvSpPr/>
          <p:nvPr/>
        </p:nvSpPr>
        <p:spPr>
          <a:xfrm>
            <a:off x="424065" y="2244942"/>
            <a:ext cx="5815941" cy="9684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2DCF788B-25DB-40FD-BEF4-B79FE0891F1D}"/>
              </a:ext>
            </a:extLst>
          </p:cNvPr>
          <p:cNvSpPr/>
          <p:nvPr/>
        </p:nvSpPr>
        <p:spPr>
          <a:xfrm>
            <a:off x="-31984" y="360457"/>
            <a:ext cx="2492990" cy="369332"/>
          </a:xfrm>
          <a:prstGeom prst="rect">
            <a:avLst/>
          </a:prstGeom>
          <a:noFill/>
        </p:spPr>
        <p:txBody>
          <a:bodyPr wrap="none">
            <a:spAutoFit/>
          </a:bodyPr>
          <a:lstStyle/>
          <a:p>
            <a:pPr algn="just">
              <a:spcAft>
                <a:spcPts val="0"/>
              </a:spcAft>
            </a:pP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１．計画の</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背景・目的</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 name="テキスト ボックス 7"/>
          <p:cNvSpPr txBox="1"/>
          <p:nvPr/>
        </p:nvSpPr>
        <p:spPr>
          <a:xfrm>
            <a:off x="439912" y="4456510"/>
            <a:ext cx="6973611" cy="1644746"/>
          </a:xfrm>
          <a:prstGeom prst="rect">
            <a:avLst/>
          </a:prstGeom>
          <a:noFill/>
          <a:ln>
            <a:noFill/>
          </a:ln>
        </p:spPr>
        <p:txBody>
          <a:bodyPr wrap="square" rtlCol="0">
            <a:spAutoFit/>
          </a:bodyPr>
          <a:lstStyle/>
          <a:p>
            <a:pPr>
              <a:lnSpc>
                <a:spcPts val="2500"/>
              </a:lnSpc>
            </a:pPr>
            <a:r>
              <a:rPr lang="ja-JP" altLang="en-US" sz="15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国は令和２年１２月に「自治体ＤＸ推進計画（</a:t>
            </a:r>
            <a:r>
              <a:rPr lang="en-US" altLang="ja-JP" sz="1600" dirty="0">
                <a:latin typeface="BIZ UDゴシック" panose="020B0400000000000000" pitchFamily="49" charset="-128"/>
                <a:ea typeface="BIZ UDゴシック" panose="020B0400000000000000" pitchFamily="49" charset="-128"/>
              </a:rPr>
              <a:t>R6.2.5</a:t>
            </a:r>
            <a:r>
              <a:rPr lang="ja-JP" altLang="en-US" sz="1600" dirty="0">
                <a:latin typeface="BIZ UDゴシック" panose="020B0400000000000000" pitchFamily="49" charset="-128"/>
                <a:ea typeface="BIZ UDゴシック" panose="020B0400000000000000" pitchFamily="49" charset="-128"/>
              </a:rPr>
              <a:t>改定</a:t>
            </a:r>
            <a:endParaRPr lang="en-US" altLang="ja-JP" sz="1600" dirty="0">
              <a:latin typeface="BIZ UDゴシック" panose="020B0400000000000000" pitchFamily="49" charset="-128"/>
              <a:ea typeface="BIZ UDゴシック" panose="020B0400000000000000" pitchFamily="49" charset="-128"/>
            </a:endParaRPr>
          </a:p>
          <a:p>
            <a:pPr>
              <a:lnSpc>
                <a:spcPts val="2500"/>
              </a:lnSpc>
            </a:pPr>
            <a:r>
              <a:rPr lang="ja-JP" altLang="en-US" sz="1600" dirty="0">
                <a:latin typeface="BIZ UDゴシック" panose="020B0400000000000000" pitchFamily="49" charset="-128"/>
                <a:ea typeface="BIZ UDゴシック" panose="020B0400000000000000" pitchFamily="49" charset="-128"/>
              </a:rPr>
              <a:t>　第</a:t>
            </a:r>
            <a:r>
              <a:rPr lang="en-US" altLang="ja-JP" sz="1600" dirty="0">
                <a:latin typeface="BIZ UDゴシック" panose="020B0400000000000000" pitchFamily="49" charset="-128"/>
                <a:ea typeface="BIZ UDゴシック" panose="020B0400000000000000" pitchFamily="49" charset="-128"/>
              </a:rPr>
              <a:t>2.3</a:t>
            </a:r>
            <a:r>
              <a:rPr lang="ja-JP" altLang="en-US" sz="1600" dirty="0">
                <a:latin typeface="BIZ UDゴシック" panose="020B0400000000000000" pitchFamily="49" charset="-128"/>
                <a:ea typeface="BIZ UDゴシック" panose="020B0400000000000000" pitchFamily="49" charset="-128"/>
              </a:rPr>
              <a:t>版）」、令和４年６月に「デジタル社会の実現に向</a:t>
            </a:r>
            <a:endParaRPr lang="en-US" altLang="ja-JP" sz="1600" dirty="0">
              <a:latin typeface="BIZ UDゴシック" panose="020B0400000000000000" pitchFamily="49" charset="-128"/>
              <a:ea typeface="BIZ UDゴシック" panose="020B0400000000000000" pitchFamily="49" charset="-128"/>
            </a:endParaRPr>
          </a:p>
          <a:p>
            <a:pPr>
              <a:lnSpc>
                <a:spcPts val="2500"/>
              </a:lnSpc>
            </a:pPr>
            <a:r>
              <a:rPr lang="ja-JP" altLang="en-US" sz="1600" dirty="0">
                <a:latin typeface="BIZ UDゴシック" panose="020B0400000000000000" pitchFamily="49" charset="-128"/>
                <a:ea typeface="BIZ UDゴシック" panose="020B0400000000000000" pitchFamily="49" charset="-128"/>
              </a:rPr>
              <a:t>　けた重点計画」を策定し、国が目指すデジタル社会の姿が</a:t>
            </a:r>
            <a:endParaRPr lang="en-US" altLang="ja-JP" sz="1600" dirty="0">
              <a:latin typeface="BIZ UDゴシック" panose="020B0400000000000000" pitchFamily="49" charset="-128"/>
              <a:ea typeface="BIZ UDゴシック" panose="020B0400000000000000" pitchFamily="49" charset="-128"/>
            </a:endParaRPr>
          </a:p>
          <a:p>
            <a:pPr>
              <a:lnSpc>
                <a:spcPts val="2500"/>
              </a:lnSpc>
            </a:pPr>
            <a:r>
              <a:rPr lang="ja-JP" altLang="en-US" sz="1600" dirty="0">
                <a:latin typeface="BIZ UDゴシック" panose="020B0400000000000000" pitchFamily="49" charset="-128"/>
                <a:ea typeface="BIZ UDゴシック" panose="020B0400000000000000" pitchFamily="49" charset="-128"/>
              </a:rPr>
              <a:t>　示されるとともに、自治体が重点的に取り組むべき事項・</a:t>
            </a:r>
            <a:endParaRPr lang="en-US" altLang="ja-JP" sz="1600" dirty="0">
              <a:latin typeface="BIZ UDゴシック" panose="020B0400000000000000" pitchFamily="49" charset="-128"/>
              <a:ea typeface="BIZ UDゴシック" panose="020B0400000000000000" pitchFamily="49" charset="-128"/>
            </a:endParaRPr>
          </a:p>
          <a:p>
            <a:pPr>
              <a:lnSpc>
                <a:spcPts val="2500"/>
              </a:lnSpc>
            </a:pPr>
            <a:r>
              <a:rPr lang="ja-JP" altLang="en-US" sz="1600" dirty="0">
                <a:latin typeface="BIZ UDゴシック" panose="020B0400000000000000" pitchFamily="49" charset="-128"/>
                <a:ea typeface="BIZ UDゴシック" panose="020B0400000000000000" pitchFamily="49" charset="-128"/>
              </a:rPr>
              <a:t>　内容が具体化した。</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87EBECCF-2D52-4FC9-AE3B-7CC2233002DC}"/>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３</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868E5888-7BFF-4B1C-A248-E6AF8EF72764}"/>
              </a:ext>
            </a:extLst>
          </p:cNvPr>
          <p:cNvSpPr txBox="1"/>
          <p:nvPr/>
        </p:nvSpPr>
        <p:spPr>
          <a:xfrm>
            <a:off x="6497397" y="1493715"/>
            <a:ext cx="5535879" cy="1322285"/>
          </a:xfrm>
          <a:prstGeom prst="rect">
            <a:avLst/>
          </a:prstGeom>
          <a:noFill/>
          <a:ln>
            <a:noFill/>
          </a:ln>
        </p:spPr>
        <p:txBody>
          <a:bodyPr wrap="square" rtlCol="0">
            <a:spAutoFit/>
          </a:bodyPr>
          <a:lstStyle/>
          <a:p>
            <a:pPr>
              <a:lnSpc>
                <a:spcPts val="2500"/>
              </a:lnSpc>
            </a:pPr>
            <a:r>
              <a:rPr lang="ja-JP" altLang="en-US" sz="1500" dirty="0">
                <a:latin typeface="BIZ UDゴシック" panose="020B0400000000000000" pitchFamily="49" charset="-128"/>
                <a:ea typeface="BIZ UDゴシック" panose="020B0400000000000000" pitchFamily="49" charset="-128"/>
              </a:rPr>
              <a:t>　住民生活の利便性の向上や質の高い暮らしの実現に向け、</a:t>
            </a:r>
            <a:endParaRPr lang="en-US" altLang="ja-JP" sz="1500" dirty="0">
              <a:latin typeface="BIZ UDゴシック" panose="020B0400000000000000" pitchFamily="49" charset="-128"/>
              <a:ea typeface="BIZ UDゴシック" panose="020B0400000000000000" pitchFamily="49" charset="-128"/>
            </a:endParaRPr>
          </a:p>
          <a:p>
            <a:pPr>
              <a:lnSpc>
                <a:spcPts val="2500"/>
              </a:lnSpc>
            </a:pPr>
            <a:r>
              <a:rPr lang="ja-JP" altLang="en-US" sz="1500" dirty="0">
                <a:latin typeface="BIZ UDゴシック" panose="020B0400000000000000" pitchFamily="49" charset="-128"/>
                <a:ea typeface="BIZ UDゴシック" panose="020B0400000000000000" pitchFamily="49" charset="-128"/>
              </a:rPr>
              <a:t>　地域社会や行政を取り巻く課題について、デジタルを活用　</a:t>
            </a:r>
            <a:endParaRPr lang="en-US" altLang="ja-JP" sz="1500" dirty="0">
              <a:latin typeface="BIZ UDゴシック" panose="020B0400000000000000" pitchFamily="49" charset="-128"/>
              <a:ea typeface="BIZ UDゴシック" panose="020B0400000000000000" pitchFamily="49" charset="-128"/>
            </a:endParaRPr>
          </a:p>
          <a:p>
            <a:pPr>
              <a:lnSpc>
                <a:spcPts val="2500"/>
              </a:lnSpc>
            </a:pPr>
            <a:r>
              <a:rPr lang="ja-JP" altLang="en-US" sz="1500" dirty="0">
                <a:latin typeface="BIZ UDゴシック" panose="020B0400000000000000" pitchFamily="49" charset="-128"/>
                <a:ea typeface="BIZ UDゴシック" panose="020B0400000000000000" pitchFamily="49" charset="-128"/>
              </a:rPr>
              <a:t>　して解決していくための方針などを定めた「松伏町ＤＸ推</a:t>
            </a:r>
            <a:endParaRPr lang="en-US" altLang="ja-JP" sz="1500" dirty="0">
              <a:latin typeface="BIZ UDゴシック" panose="020B0400000000000000" pitchFamily="49" charset="-128"/>
              <a:ea typeface="BIZ UDゴシック" panose="020B0400000000000000" pitchFamily="49" charset="-128"/>
            </a:endParaRPr>
          </a:p>
          <a:p>
            <a:pPr>
              <a:lnSpc>
                <a:spcPts val="2500"/>
              </a:lnSpc>
            </a:pPr>
            <a:r>
              <a:rPr lang="ja-JP" altLang="en-US" sz="1500" dirty="0">
                <a:latin typeface="BIZ UDゴシック" panose="020B0400000000000000" pitchFamily="49" charset="-128"/>
                <a:ea typeface="BIZ UDゴシック" panose="020B0400000000000000" pitchFamily="49" charset="-128"/>
              </a:rPr>
              <a:t>　進計画」を策定し、住民本位のＤＸを推進していく。</a:t>
            </a:r>
            <a:endParaRPr lang="en-US" altLang="ja-JP" sz="1500" dirty="0">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0A28C1BE-D49A-450F-AD53-FDE5451726D7}"/>
              </a:ext>
            </a:extLst>
          </p:cNvPr>
          <p:cNvSpPr/>
          <p:nvPr/>
        </p:nvSpPr>
        <p:spPr>
          <a:xfrm>
            <a:off x="329513" y="946198"/>
            <a:ext cx="2479981" cy="369332"/>
          </a:xfrm>
          <a:prstGeom prst="rect">
            <a:avLst/>
          </a:prstGeom>
        </p:spPr>
        <p:txBody>
          <a:bodyPr wrap="square">
            <a:spAutoFit/>
          </a:bodyPr>
          <a:lstStyle/>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（１）背景</a:t>
            </a:r>
          </a:p>
        </p:txBody>
      </p:sp>
      <p:sp>
        <p:nvSpPr>
          <p:cNvPr id="13" name="正方形/長方形 12">
            <a:extLst>
              <a:ext uri="{FF2B5EF4-FFF2-40B4-BE49-F238E27FC236}">
                <a16:creationId xmlns:a16="http://schemas.microsoft.com/office/drawing/2014/main" id="{EA5DEB06-6719-45D8-8F11-7341F46B43EA}"/>
              </a:ext>
            </a:extLst>
          </p:cNvPr>
          <p:cNvSpPr/>
          <p:nvPr/>
        </p:nvSpPr>
        <p:spPr>
          <a:xfrm>
            <a:off x="6311736" y="946198"/>
            <a:ext cx="2479981" cy="369332"/>
          </a:xfrm>
          <a:prstGeom prst="rect">
            <a:avLst/>
          </a:prstGeom>
        </p:spPr>
        <p:txBody>
          <a:bodyPr wrap="square">
            <a:spAutoFit/>
          </a:bodyPr>
          <a:lstStyle/>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（２）目的</a:t>
            </a:r>
          </a:p>
        </p:txBody>
      </p:sp>
      <p:sp>
        <p:nvSpPr>
          <p:cNvPr id="3" name="正方形/長方形 2">
            <a:extLst>
              <a:ext uri="{FF2B5EF4-FFF2-40B4-BE49-F238E27FC236}">
                <a16:creationId xmlns:a16="http://schemas.microsoft.com/office/drawing/2014/main" id="{F401B097-D3E7-4374-B6AF-A811C6EF7C43}"/>
              </a:ext>
            </a:extLst>
          </p:cNvPr>
          <p:cNvSpPr/>
          <p:nvPr/>
        </p:nvSpPr>
        <p:spPr>
          <a:xfrm>
            <a:off x="424069" y="1387835"/>
            <a:ext cx="5815941" cy="7635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9E94B35-516C-4CC0-8EC2-FDD6FEC5AFF5}"/>
              </a:ext>
            </a:extLst>
          </p:cNvPr>
          <p:cNvSpPr txBox="1"/>
          <p:nvPr/>
        </p:nvSpPr>
        <p:spPr>
          <a:xfrm>
            <a:off x="439913" y="1493715"/>
            <a:ext cx="5936146" cy="584775"/>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新型コロナウイルス感染症への対応</a:t>
            </a:r>
            <a:r>
              <a:rPr lang="ja-JP" altLang="en-US" sz="1600" dirty="0">
                <a:latin typeface="BIZ UDゴシック" panose="020B0400000000000000" pitchFamily="49" charset="-128"/>
                <a:ea typeface="BIZ UDゴシック" panose="020B0400000000000000" pitchFamily="49" charset="-128"/>
              </a:rPr>
              <a:t>で</a:t>
            </a:r>
            <a:r>
              <a:rPr kumimoji="1" lang="ja-JP" altLang="en-US" sz="1600" dirty="0">
                <a:latin typeface="BIZ UDゴシック" panose="020B0400000000000000" pitchFamily="49" charset="-128"/>
                <a:ea typeface="BIZ UDゴシック" panose="020B0400000000000000" pitchFamily="49" charset="-128"/>
              </a:rPr>
              <a:t>、社会全体で急速に</a:t>
            </a:r>
            <a:endParaRPr kumimoji="1"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進むデジタル技術への対応に様々な課題が顕在化した。</a:t>
            </a:r>
          </a:p>
        </p:txBody>
      </p:sp>
      <p:sp>
        <p:nvSpPr>
          <p:cNvPr id="11" name="テキスト ボックス 10">
            <a:extLst>
              <a:ext uri="{FF2B5EF4-FFF2-40B4-BE49-F238E27FC236}">
                <a16:creationId xmlns:a16="http://schemas.microsoft.com/office/drawing/2014/main" id="{9A19E487-EC5C-4F4A-80D0-BD5731CF9C47}"/>
              </a:ext>
            </a:extLst>
          </p:cNvPr>
          <p:cNvSpPr txBox="1"/>
          <p:nvPr/>
        </p:nvSpPr>
        <p:spPr>
          <a:xfrm>
            <a:off x="439912" y="2286843"/>
            <a:ext cx="5671931" cy="830997"/>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人口減少や少子高齢化の影響により、人手不足や後継者不</a:t>
            </a:r>
            <a:endParaRPr kumimoji="1"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足を引き起こし、産業の停滞や縮小、地域コミュニティ機</a:t>
            </a:r>
            <a:endParaRPr kumimoji="1"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能の低下などのおそれがある。</a:t>
            </a:r>
          </a:p>
        </p:txBody>
      </p:sp>
      <p:sp>
        <p:nvSpPr>
          <p:cNvPr id="16" name="テキスト ボックス 15">
            <a:extLst>
              <a:ext uri="{FF2B5EF4-FFF2-40B4-BE49-F238E27FC236}">
                <a16:creationId xmlns:a16="http://schemas.microsoft.com/office/drawing/2014/main" id="{34DCDD39-DBD4-48D7-BD05-00E5094D84F7}"/>
              </a:ext>
            </a:extLst>
          </p:cNvPr>
          <p:cNvSpPr txBox="1"/>
          <p:nvPr/>
        </p:nvSpPr>
        <p:spPr>
          <a:xfrm>
            <a:off x="439912" y="3440003"/>
            <a:ext cx="5671931" cy="830997"/>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様々な課題に対し、柔軟・迅速かつ持続的に対応するため</a:t>
            </a:r>
            <a:endParaRPr kumimoji="1"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に、業務の簡易化・効率化や効果的な</a:t>
            </a:r>
            <a:r>
              <a:rPr lang="ja-JP" altLang="en-US" sz="1600" dirty="0">
                <a:latin typeface="BIZ UDゴシック" panose="020B0400000000000000" pitchFamily="49" charset="-128"/>
                <a:ea typeface="BIZ UDゴシック" panose="020B0400000000000000" pitchFamily="49" charset="-128"/>
              </a:rPr>
              <a:t>住民</a:t>
            </a:r>
            <a:r>
              <a:rPr kumimoji="1" lang="ja-JP" altLang="en-US" sz="1600" dirty="0">
                <a:latin typeface="BIZ UDゴシック" panose="020B0400000000000000" pitchFamily="49" charset="-128"/>
                <a:ea typeface="BIZ UDゴシック" panose="020B0400000000000000" pitchFamily="49" charset="-128"/>
              </a:rPr>
              <a:t>サービスなどが</a:t>
            </a:r>
            <a:endParaRPr kumimoji="1"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　</a:t>
            </a:r>
            <a:r>
              <a:rPr kumimoji="1" lang="ja-JP" altLang="en-US" sz="1600" dirty="0">
                <a:latin typeface="BIZ UDゴシック" panose="020B0400000000000000" pitchFamily="49" charset="-128"/>
                <a:ea typeface="BIZ UDゴシック" panose="020B0400000000000000" pitchFamily="49" charset="-128"/>
              </a:rPr>
              <a:t>求められている。</a:t>
            </a:r>
          </a:p>
        </p:txBody>
      </p:sp>
      <p:pic>
        <p:nvPicPr>
          <p:cNvPr id="30" name="図 29">
            <a:extLst>
              <a:ext uri="{FF2B5EF4-FFF2-40B4-BE49-F238E27FC236}">
                <a16:creationId xmlns:a16="http://schemas.microsoft.com/office/drawing/2014/main" id="{6BD0EE8C-7865-4948-806F-6176C23D5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997" y="3367060"/>
            <a:ext cx="4478002" cy="2773066"/>
          </a:xfrm>
          <a:prstGeom prst="rect">
            <a:avLst/>
          </a:prstGeom>
        </p:spPr>
      </p:pic>
    </p:spTree>
    <p:extLst>
      <p:ext uri="{BB962C8B-B14F-4D97-AF65-F5344CB8AC3E}">
        <p14:creationId xmlns:p14="http://schemas.microsoft.com/office/powerpoint/2010/main" val="35849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AF31DEC-9615-448A-B2D9-409DA4A283EB}"/>
              </a:ext>
            </a:extLst>
          </p:cNvPr>
          <p:cNvSpPr/>
          <p:nvPr/>
        </p:nvSpPr>
        <p:spPr>
          <a:xfrm>
            <a:off x="6539375" y="4559405"/>
            <a:ext cx="4990016" cy="15530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03044ACE-726C-48C3-98F8-B253317133EA}"/>
              </a:ext>
            </a:extLst>
          </p:cNvPr>
          <p:cNvSpPr/>
          <p:nvPr/>
        </p:nvSpPr>
        <p:spPr>
          <a:xfrm>
            <a:off x="535459" y="4559405"/>
            <a:ext cx="4990016" cy="155302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2DCF788B-25DB-40FD-BEF4-B79FE0891F1D}"/>
              </a:ext>
            </a:extLst>
          </p:cNvPr>
          <p:cNvSpPr/>
          <p:nvPr/>
        </p:nvSpPr>
        <p:spPr>
          <a:xfrm>
            <a:off x="12315" y="360457"/>
            <a:ext cx="2262158" cy="369332"/>
          </a:xfrm>
          <a:prstGeom prst="rect">
            <a:avLst/>
          </a:prstGeom>
          <a:noFill/>
        </p:spPr>
        <p:txBody>
          <a:bodyPr wrap="none">
            <a:spAutoFit/>
          </a:bodyPr>
          <a:lstStyle/>
          <a:p>
            <a:pPr algn="just">
              <a:spcAft>
                <a:spcPts val="0"/>
              </a:spcAft>
            </a:pP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町の現状と課題</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7EBECCF-2D52-4FC9-AE3B-7CC2233002DC}"/>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４</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1B6CE9EF-056C-44B2-A5F0-7E597165AA7C}"/>
              </a:ext>
            </a:extLst>
          </p:cNvPr>
          <p:cNvSpPr txBox="1"/>
          <p:nvPr/>
        </p:nvSpPr>
        <p:spPr>
          <a:xfrm>
            <a:off x="572396" y="1007032"/>
            <a:ext cx="10564562" cy="646331"/>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　本町の</a:t>
            </a:r>
            <a:r>
              <a:rPr lang="ja-JP" altLang="en-US" dirty="0">
                <a:latin typeface="BIZ UDゴシック" panose="020B0400000000000000" pitchFamily="49" charset="-128"/>
                <a:ea typeface="BIZ UDゴシック" panose="020B0400000000000000" pitchFamily="49" charset="-128"/>
              </a:rPr>
              <a:t>ＤＸ</a:t>
            </a:r>
            <a:r>
              <a:rPr kumimoji="1" lang="ja-JP" altLang="en-US" dirty="0">
                <a:latin typeface="BIZ UDゴシック" panose="020B0400000000000000" pitchFamily="49" charset="-128"/>
                <a:ea typeface="BIZ UDゴシック" panose="020B0400000000000000" pitchFamily="49" charset="-128"/>
              </a:rPr>
              <a:t>推進において注力すべき領域として、</a:t>
            </a:r>
            <a:r>
              <a:rPr lang="ja-JP" altLang="en-US" dirty="0">
                <a:latin typeface="BIZ UDゴシック" panose="020B0400000000000000" pitchFamily="49" charset="-128"/>
                <a:ea typeface="BIZ UDゴシック" panose="020B0400000000000000" pitchFamily="49" charset="-128"/>
              </a:rPr>
              <a:t>若手職員中心の</a:t>
            </a:r>
            <a:r>
              <a:rPr kumimoji="1" lang="ja-JP" altLang="en-US" dirty="0">
                <a:latin typeface="BIZ UDゴシック" panose="020B0400000000000000" pitchFamily="49" charset="-128"/>
                <a:ea typeface="BIZ UDゴシック" panose="020B0400000000000000" pitchFamily="49" charset="-128"/>
              </a:rPr>
              <a:t>庁内</a:t>
            </a:r>
            <a:r>
              <a:rPr lang="ja-JP" altLang="en-US" dirty="0">
                <a:latin typeface="BIZ UDゴシック" panose="020B0400000000000000" pitchFamily="49" charset="-128"/>
                <a:ea typeface="BIZ UDゴシック" panose="020B0400000000000000" pitchFamily="49" charset="-128"/>
              </a:rPr>
              <a:t>ＤＸ</a:t>
            </a:r>
            <a:r>
              <a:rPr kumimoji="1" lang="ja-JP" altLang="en-US" dirty="0">
                <a:latin typeface="BIZ UDゴシック" panose="020B0400000000000000" pitchFamily="49" charset="-128"/>
                <a:ea typeface="BIZ UDゴシック" panose="020B0400000000000000" pitchFamily="49" charset="-128"/>
              </a:rPr>
              <a:t>検討チームを立ち上げ、そこ</a:t>
            </a:r>
            <a:r>
              <a:rPr lang="ja-JP" altLang="en-US" dirty="0">
                <a:latin typeface="BIZ UDゴシック" panose="020B0400000000000000" pitchFamily="49" charset="-128"/>
                <a:ea typeface="BIZ UDゴシック" panose="020B0400000000000000" pitchFamily="49" charset="-128"/>
              </a:rPr>
              <a:t>で</a:t>
            </a:r>
            <a:r>
              <a:rPr kumimoji="1" lang="ja-JP" altLang="en-US" dirty="0">
                <a:latin typeface="BIZ UDゴシック" panose="020B0400000000000000" pitchFamily="49" charset="-128"/>
                <a:ea typeface="BIZ UDゴシック" panose="020B0400000000000000" pitchFamily="49" charset="-128"/>
              </a:rPr>
              <a:t>出た意見をもとに、町の現状の課題を大きく以下のとおり整理しました。</a:t>
            </a:r>
          </a:p>
        </p:txBody>
      </p:sp>
      <p:sp>
        <p:nvSpPr>
          <p:cNvPr id="4" name="四角形: 角を丸くする 3">
            <a:extLst>
              <a:ext uri="{FF2B5EF4-FFF2-40B4-BE49-F238E27FC236}">
                <a16:creationId xmlns:a16="http://schemas.microsoft.com/office/drawing/2014/main" id="{7134D6C1-3486-4C94-84A5-B8B1A0B0EA15}"/>
              </a:ext>
            </a:extLst>
          </p:cNvPr>
          <p:cNvSpPr/>
          <p:nvPr/>
        </p:nvSpPr>
        <p:spPr>
          <a:xfrm>
            <a:off x="987655" y="4233621"/>
            <a:ext cx="3953635" cy="44813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BIZ UDPゴシック" panose="020B0400000000000000" pitchFamily="50" charset="-128"/>
                <a:ea typeface="BIZ UDPゴシック" panose="020B0400000000000000" pitchFamily="50" charset="-128"/>
              </a:rPr>
              <a:t>    住民サービスの現状・課題</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65545B57-2ADC-4C48-B164-BD280B99124A}"/>
              </a:ext>
            </a:extLst>
          </p:cNvPr>
          <p:cNvSpPr/>
          <p:nvPr/>
        </p:nvSpPr>
        <p:spPr>
          <a:xfrm>
            <a:off x="7107481" y="4281228"/>
            <a:ext cx="3953636" cy="4481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BIZ UDPゴシック" panose="020B0400000000000000" pitchFamily="50" charset="-128"/>
                <a:ea typeface="BIZ UDPゴシック" panose="020B0400000000000000" pitchFamily="50" charset="-128"/>
              </a:rPr>
              <a:t> 職員の働き方・業務の現状・課題</a:t>
            </a:r>
          </a:p>
        </p:txBody>
      </p:sp>
      <p:pic>
        <p:nvPicPr>
          <p:cNvPr id="25" name="図 24">
            <a:extLst>
              <a:ext uri="{FF2B5EF4-FFF2-40B4-BE49-F238E27FC236}">
                <a16:creationId xmlns:a16="http://schemas.microsoft.com/office/drawing/2014/main" id="{549C6DCE-B24C-426B-BBB7-B438CA425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967" y="3332689"/>
            <a:ext cx="843490" cy="693191"/>
          </a:xfrm>
          <a:prstGeom prst="rect">
            <a:avLst/>
          </a:prstGeom>
        </p:spPr>
      </p:pic>
      <p:pic>
        <p:nvPicPr>
          <p:cNvPr id="27" name="図 26">
            <a:extLst>
              <a:ext uri="{FF2B5EF4-FFF2-40B4-BE49-F238E27FC236}">
                <a16:creationId xmlns:a16="http://schemas.microsoft.com/office/drawing/2014/main" id="{4353B50F-5817-4A32-B377-97D1A05B8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828" y="2913735"/>
            <a:ext cx="1146031" cy="1164397"/>
          </a:xfrm>
          <a:prstGeom prst="rect">
            <a:avLst/>
          </a:prstGeom>
        </p:spPr>
      </p:pic>
      <p:pic>
        <p:nvPicPr>
          <p:cNvPr id="29" name="図 28">
            <a:extLst>
              <a:ext uri="{FF2B5EF4-FFF2-40B4-BE49-F238E27FC236}">
                <a16:creationId xmlns:a16="http://schemas.microsoft.com/office/drawing/2014/main" id="{3A79BCF1-7E1E-4B14-AFAD-B93278D95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490" y="3487072"/>
            <a:ext cx="1146031" cy="529983"/>
          </a:xfrm>
          <a:prstGeom prst="rect">
            <a:avLst/>
          </a:prstGeom>
        </p:spPr>
      </p:pic>
      <p:pic>
        <p:nvPicPr>
          <p:cNvPr id="31" name="図 30">
            <a:extLst>
              <a:ext uri="{FF2B5EF4-FFF2-40B4-BE49-F238E27FC236}">
                <a16:creationId xmlns:a16="http://schemas.microsoft.com/office/drawing/2014/main" id="{9BD65EFB-4655-4794-8B75-165AB5CD8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4799" y="2808652"/>
            <a:ext cx="875875" cy="654552"/>
          </a:xfrm>
          <a:prstGeom prst="rect">
            <a:avLst/>
          </a:prstGeom>
        </p:spPr>
      </p:pic>
      <p:pic>
        <p:nvPicPr>
          <p:cNvPr id="33" name="図 32">
            <a:extLst>
              <a:ext uri="{FF2B5EF4-FFF2-40B4-BE49-F238E27FC236}">
                <a16:creationId xmlns:a16="http://schemas.microsoft.com/office/drawing/2014/main" id="{5B6E666B-5DDB-4A77-B7DB-B1DC6D2C93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241" y="2026323"/>
            <a:ext cx="1565687" cy="787648"/>
          </a:xfrm>
          <a:prstGeom prst="rect">
            <a:avLst/>
          </a:prstGeom>
        </p:spPr>
      </p:pic>
      <p:pic>
        <p:nvPicPr>
          <p:cNvPr id="35" name="図 34">
            <a:extLst>
              <a:ext uri="{FF2B5EF4-FFF2-40B4-BE49-F238E27FC236}">
                <a16:creationId xmlns:a16="http://schemas.microsoft.com/office/drawing/2014/main" id="{81EE7D7A-2DB2-4887-91B2-9E2D2A4546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4907" y="2343668"/>
            <a:ext cx="1935826" cy="1682212"/>
          </a:xfrm>
          <a:prstGeom prst="rect">
            <a:avLst/>
          </a:prstGeom>
        </p:spPr>
      </p:pic>
      <p:pic>
        <p:nvPicPr>
          <p:cNvPr id="36" name="図 35">
            <a:extLst>
              <a:ext uri="{FF2B5EF4-FFF2-40B4-BE49-F238E27FC236}">
                <a16:creationId xmlns:a16="http://schemas.microsoft.com/office/drawing/2014/main" id="{B937BD20-72C5-44FE-A691-FF3CC8058E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5308" y="2093944"/>
            <a:ext cx="1565687" cy="787648"/>
          </a:xfrm>
          <a:prstGeom prst="rect">
            <a:avLst/>
          </a:prstGeom>
        </p:spPr>
      </p:pic>
      <p:pic>
        <p:nvPicPr>
          <p:cNvPr id="37" name="図 36">
            <a:extLst>
              <a:ext uri="{FF2B5EF4-FFF2-40B4-BE49-F238E27FC236}">
                <a16:creationId xmlns:a16="http://schemas.microsoft.com/office/drawing/2014/main" id="{C9DD0414-138F-4630-9D06-5931126347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333" y="2088320"/>
            <a:ext cx="1565687" cy="787648"/>
          </a:xfrm>
          <a:prstGeom prst="rect">
            <a:avLst/>
          </a:prstGeom>
        </p:spPr>
      </p:pic>
      <p:pic>
        <p:nvPicPr>
          <p:cNvPr id="38" name="図 37">
            <a:extLst>
              <a:ext uri="{FF2B5EF4-FFF2-40B4-BE49-F238E27FC236}">
                <a16:creationId xmlns:a16="http://schemas.microsoft.com/office/drawing/2014/main" id="{C30448ED-7E3A-41D8-9076-9B3EFFEFE5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8086" y="2075527"/>
            <a:ext cx="1565687" cy="787648"/>
          </a:xfrm>
          <a:prstGeom prst="rect">
            <a:avLst/>
          </a:prstGeom>
        </p:spPr>
      </p:pic>
      <p:sp>
        <p:nvSpPr>
          <p:cNvPr id="39" name="テキスト ボックス 38">
            <a:extLst>
              <a:ext uri="{FF2B5EF4-FFF2-40B4-BE49-F238E27FC236}">
                <a16:creationId xmlns:a16="http://schemas.microsoft.com/office/drawing/2014/main" id="{9265D9C4-162A-4F74-BFCC-F36B4FEC5044}"/>
              </a:ext>
            </a:extLst>
          </p:cNvPr>
          <p:cNvSpPr txBox="1"/>
          <p:nvPr/>
        </p:nvSpPr>
        <p:spPr>
          <a:xfrm>
            <a:off x="1057131" y="2135551"/>
            <a:ext cx="1451994" cy="52322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窓口に行く</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のが当たり前</a:t>
            </a:r>
          </a:p>
        </p:txBody>
      </p:sp>
      <p:sp>
        <p:nvSpPr>
          <p:cNvPr id="40" name="テキスト ボックス 39">
            <a:extLst>
              <a:ext uri="{FF2B5EF4-FFF2-40B4-BE49-F238E27FC236}">
                <a16:creationId xmlns:a16="http://schemas.microsoft.com/office/drawing/2014/main" id="{D8B0AEAE-7877-4D5F-A3BF-0B21AF22C944}"/>
              </a:ext>
            </a:extLst>
          </p:cNvPr>
          <p:cNvSpPr txBox="1"/>
          <p:nvPr/>
        </p:nvSpPr>
        <p:spPr>
          <a:xfrm>
            <a:off x="3407936" y="2189037"/>
            <a:ext cx="1451994" cy="52322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印鑑・現金・</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書類のコピー</a:t>
            </a:r>
          </a:p>
        </p:txBody>
      </p:sp>
      <p:sp>
        <p:nvSpPr>
          <p:cNvPr id="41" name="テキスト ボックス 40">
            <a:extLst>
              <a:ext uri="{FF2B5EF4-FFF2-40B4-BE49-F238E27FC236}">
                <a16:creationId xmlns:a16="http://schemas.microsoft.com/office/drawing/2014/main" id="{840BE075-B77F-4929-BCDE-E065A839F6B1}"/>
              </a:ext>
            </a:extLst>
          </p:cNvPr>
          <p:cNvSpPr txBox="1"/>
          <p:nvPr/>
        </p:nvSpPr>
        <p:spPr>
          <a:xfrm>
            <a:off x="7000775" y="2307333"/>
            <a:ext cx="1451994"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膨大な資料</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42" name="テキスト ボックス 41">
            <a:extLst>
              <a:ext uri="{FF2B5EF4-FFF2-40B4-BE49-F238E27FC236}">
                <a16:creationId xmlns:a16="http://schemas.microsoft.com/office/drawing/2014/main" id="{83A9ACAB-CED1-4A97-BE1C-9841BF856548}"/>
              </a:ext>
            </a:extLst>
          </p:cNvPr>
          <p:cNvSpPr txBox="1"/>
          <p:nvPr/>
        </p:nvSpPr>
        <p:spPr>
          <a:xfrm>
            <a:off x="10335120" y="2214001"/>
            <a:ext cx="1451994" cy="52322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同じ作業の</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繰り返し</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24" name="テキスト プレースホルダー 11">
            <a:extLst>
              <a:ext uri="{FF2B5EF4-FFF2-40B4-BE49-F238E27FC236}">
                <a16:creationId xmlns:a16="http://schemas.microsoft.com/office/drawing/2014/main" id="{C33318BD-14C2-4220-8E3E-C920DA8CF3AF}"/>
              </a:ext>
            </a:extLst>
          </p:cNvPr>
          <p:cNvSpPr txBox="1">
            <a:spLocks/>
          </p:cNvSpPr>
          <p:nvPr/>
        </p:nvSpPr>
        <p:spPr>
          <a:xfrm>
            <a:off x="987655" y="4912339"/>
            <a:ext cx="4440861" cy="844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BIZ UDゴシック" panose="020B0400000000000000" pitchFamily="49" charset="-128"/>
                <a:ea typeface="BIZ UDゴシック" panose="020B0400000000000000" pitchFamily="49" charset="-128"/>
              </a:rPr>
              <a:t>〇来庁や紙媒体による申請や受付が中心</a:t>
            </a:r>
            <a:endParaRPr lang="en-US" altLang="ja-JP" sz="1400" dirty="0">
              <a:latin typeface="BIZ UDゴシック" panose="020B0400000000000000" pitchFamily="49" charset="-128"/>
              <a:ea typeface="BIZ UDゴシック" panose="020B0400000000000000" pitchFamily="49" charset="-128"/>
            </a:endParaRPr>
          </a:p>
          <a:p>
            <a:pPr marL="0" indent="0">
              <a:buNone/>
            </a:pPr>
            <a:r>
              <a:rPr lang="ja-JP" altLang="en-US" sz="1400" dirty="0">
                <a:latin typeface="BIZ UDゴシック" panose="020B0400000000000000" pitchFamily="49" charset="-128"/>
                <a:ea typeface="BIZ UDゴシック" panose="020B0400000000000000" pitchFamily="49" charset="-128"/>
              </a:rPr>
              <a:t>〇対面や電話によるコミュニケーションが前提</a:t>
            </a:r>
            <a:endParaRPr lang="en-US" altLang="ja-JP" sz="1400" dirty="0">
              <a:latin typeface="BIZ UDゴシック" panose="020B0400000000000000" pitchFamily="49" charset="-128"/>
              <a:ea typeface="BIZ UDゴシック" panose="020B0400000000000000" pitchFamily="49" charset="-128"/>
            </a:endParaRPr>
          </a:p>
          <a:p>
            <a:pPr marL="0" indent="0">
              <a:buNone/>
            </a:pPr>
            <a:r>
              <a:rPr lang="ja-JP" altLang="en-US" sz="1400" dirty="0">
                <a:latin typeface="BIZ UDゴシック" panose="020B0400000000000000" pitchFamily="49" charset="-128"/>
                <a:ea typeface="BIZ UDゴシック" panose="020B0400000000000000" pitchFamily="49" charset="-128"/>
              </a:rPr>
              <a:t>〇必要な情報データの受け取りや処理ができない</a:t>
            </a:r>
            <a:endParaRPr lang="en-US" altLang="ja-JP" sz="1400" dirty="0">
              <a:latin typeface="BIZ UDゴシック" panose="020B0400000000000000" pitchFamily="49" charset="-128"/>
              <a:ea typeface="BIZ UDゴシック" panose="020B0400000000000000" pitchFamily="49" charset="-128"/>
            </a:endParaRPr>
          </a:p>
        </p:txBody>
      </p:sp>
      <p:sp>
        <p:nvSpPr>
          <p:cNvPr id="26" name="テキスト プレースホルダー 11">
            <a:extLst>
              <a:ext uri="{FF2B5EF4-FFF2-40B4-BE49-F238E27FC236}">
                <a16:creationId xmlns:a16="http://schemas.microsoft.com/office/drawing/2014/main" id="{B73664B1-CD92-4F8E-AE9D-098AA4499591}"/>
              </a:ext>
            </a:extLst>
          </p:cNvPr>
          <p:cNvSpPr txBox="1">
            <a:spLocks/>
          </p:cNvSpPr>
          <p:nvPr/>
        </p:nvSpPr>
        <p:spPr>
          <a:xfrm>
            <a:off x="7069169" y="4920168"/>
            <a:ext cx="4307301" cy="1052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BIZ UDゴシック" panose="020B0400000000000000" pitchFamily="49" charset="-128"/>
                <a:ea typeface="BIZ UDゴシック" panose="020B0400000000000000" pitchFamily="49" charset="-128"/>
              </a:rPr>
              <a:t>〇紙媒体でのやり取りが中心</a:t>
            </a:r>
          </a:p>
          <a:p>
            <a:pPr marL="0" indent="0">
              <a:buNone/>
            </a:pPr>
            <a:r>
              <a:rPr lang="ja-JP" altLang="en-US" sz="1400" dirty="0">
                <a:latin typeface="BIZ UDゴシック" panose="020B0400000000000000" pitchFamily="49" charset="-128"/>
                <a:ea typeface="BIZ UDゴシック" panose="020B0400000000000000" pitchFamily="49" charset="-128"/>
              </a:rPr>
              <a:t>〇対面や電話によるコミュニケーションが前提</a:t>
            </a:r>
          </a:p>
          <a:p>
            <a:pPr marL="0" indent="0">
              <a:buNone/>
            </a:pPr>
            <a:r>
              <a:rPr lang="ja-JP" altLang="en-US" sz="1400" dirty="0">
                <a:latin typeface="BIZ UDゴシック" panose="020B0400000000000000" pitchFamily="49" charset="-128"/>
                <a:ea typeface="BIZ UDゴシック" panose="020B0400000000000000" pitchFamily="49" charset="-128"/>
              </a:rPr>
              <a:t>〇ＤＸを進める風土が醸成されていない</a:t>
            </a:r>
          </a:p>
        </p:txBody>
      </p:sp>
    </p:spTree>
    <p:extLst>
      <p:ext uri="{BB962C8B-B14F-4D97-AF65-F5344CB8AC3E}">
        <p14:creationId xmlns:p14="http://schemas.microsoft.com/office/powerpoint/2010/main" val="130742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955FC757-9B2E-42C5-9EE6-5485B0056B10}"/>
              </a:ext>
            </a:extLst>
          </p:cNvPr>
          <p:cNvSpPr/>
          <p:nvPr/>
        </p:nvSpPr>
        <p:spPr>
          <a:xfrm>
            <a:off x="4272871" y="4810707"/>
            <a:ext cx="6725265" cy="8461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F527CDB2-9AB8-41AB-9840-B97F33046AAA}"/>
              </a:ext>
            </a:extLst>
          </p:cNvPr>
          <p:cNvSpPr/>
          <p:nvPr/>
        </p:nvSpPr>
        <p:spPr>
          <a:xfrm>
            <a:off x="4243374" y="3580428"/>
            <a:ext cx="6725265" cy="8461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D23E7D75-82F2-44D0-8923-49190FE9179F}"/>
              </a:ext>
            </a:extLst>
          </p:cNvPr>
          <p:cNvSpPr/>
          <p:nvPr/>
        </p:nvSpPr>
        <p:spPr>
          <a:xfrm>
            <a:off x="596827" y="3021480"/>
            <a:ext cx="10797395" cy="3085122"/>
          </a:xfrm>
          <a:prstGeom prst="roundRect">
            <a:avLst/>
          </a:prstGeom>
          <a:noFill/>
          <a:ln w="44450" cmpd="dbl">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659A37C-AD43-4E94-B081-77ADD735EFF6}"/>
              </a:ext>
            </a:extLst>
          </p:cNvPr>
          <p:cNvSpPr/>
          <p:nvPr/>
        </p:nvSpPr>
        <p:spPr>
          <a:xfrm>
            <a:off x="-14844" y="394844"/>
            <a:ext cx="2954655" cy="369332"/>
          </a:xfrm>
          <a:prstGeom prst="rect">
            <a:avLst/>
          </a:prstGeom>
        </p:spPr>
        <p:txBody>
          <a:bodyPr wrap="none">
            <a:spAutoFit/>
          </a:bodyPr>
          <a:lstStyle/>
          <a:p>
            <a:r>
              <a:rPr lang="ja-JP" altLang="en-US" dirty="0">
                <a:solidFill>
                  <a:schemeClr val="bg1"/>
                </a:solidFill>
                <a:ea typeface="BIZ UDゴシック" panose="020B0400000000000000" pitchFamily="49" charset="-128"/>
                <a:cs typeface="Times New Roman" panose="02020603050405020304" pitchFamily="18" charset="0"/>
              </a:rPr>
              <a:t>３</a:t>
            </a:r>
            <a:r>
              <a:rPr lang="ja-JP" altLang="ja-JP" dirty="0">
                <a:solidFill>
                  <a:schemeClr val="bg1"/>
                </a:solidFill>
                <a:ea typeface="BIZ UDゴシック" panose="020B0400000000000000" pitchFamily="49" charset="-128"/>
                <a:cs typeface="Times New Roman" panose="02020603050405020304" pitchFamily="18" charset="0"/>
              </a:rPr>
              <a:t>．計画の構成と位置づけ</a:t>
            </a:r>
            <a:endParaRPr lang="ja-JP" altLang="en-US" dirty="0">
              <a:solidFill>
                <a:schemeClr val="bg1"/>
              </a:solidFill>
            </a:endParaRPr>
          </a:p>
        </p:txBody>
      </p:sp>
      <p:sp>
        <p:nvSpPr>
          <p:cNvPr id="8" name="正方形/長方形 7">
            <a:extLst>
              <a:ext uri="{FF2B5EF4-FFF2-40B4-BE49-F238E27FC236}">
                <a16:creationId xmlns:a16="http://schemas.microsoft.com/office/drawing/2014/main" id="{96B1A4E9-F9F2-4620-B635-F22F4580AADE}"/>
              </a:ext>
            </a:extLst>
          </p:cNvPr>
          <p:cNvSpPr/>
          <p:nvPr/>
        </p:nvSpPr>
        <p:spPr>
          <a:xfrm>
            <a:off x="239156" y="961240"/>
            <a:ext cx="11571844" cy="1200329"/>
          </a:xfrm>
          <a:prstGeom prst="rect">
            <a:avLst/>
          </a:prstGeom>
        </p:spPr>
        <p:txBody>
          <a:bodyPr wrap="square">
            <a:spAutoFit/>
          </a:bodyPr>
          <a:lstStyle/>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（１）計画の構成</a:t>
            </a:r>
          </a:p>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本計画は、ＤＸ推進における取組方針を示した</a:t>
            </a:r>
            <a:r>
              <a:rPr lang="ja-JP" altLang="en-US"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ビジョン</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と国の自治体ＤＸ推進計画における重点取組項目等を踏まえた、主な取組のスケジュールの概要を示す</a:t>
            </a:r>
            <a:r>
              <a:rPr lang="ja-JP" altLang="en-US"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アクションプラン</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で構成します。</a:t>
            </a:r>
          </a:p>
        </p:txBody>
      </p:sp>
      <p:sp>
        <p:nvSpPr>
          <p:cNvPr id="7" name="正方形/長方形 6">
            <a:extLst>
              <a:ext uri="{FF2B5EF4-FFF2-40B4-BE49-F238E27FC236}">
                <a16:creationId xmlns:a16="http://schemas.microsoft.com/office/drawing/2014/main" id="{5D132B94-613A-42AC-B386-A995359699FF}"/>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５</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11" name="図表 10">
            <a:extLst>
              <a:ext uri="{FF2B5EF4-FFF2-40B4-BE49-F238E27FC236}">
                <a16:creationId xmlns:a16="http://schemas.microsoft.com/office/drawing/2014/main" id="{CB5AEDC1-620B-4464-8448-B40FC69B55F4}"/>
              </a:ext>
            </a:extLst>
          </p:cNvPr>
          <p:cNvGraphicFramePr/>
          <p:nvPr>
            <p:extLst>
              <p:ext uri="{D42A27DB-BD31-4B8C-83A1-F6EECF244321}">
                <p14:modId xmlns:p14="http://schemas.microsoft.com/office/powerpoint/2010/main" val="578226102"/>
              </p:ext>
            </p:extLst>
          </p:nvPr>
        </p:nvGraphicFramePr>
        <p:xfrm>
          <a:off x="825628" y="2575497"/>
          <a:ext cx="9881701" cy="31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1BA6FEA7-72CC-47B9-AA43-9C44DD660B99}"/>
              </a:ext>
            </a:extLst>
          </p:cNvPr>
          <p:cNvSpPr txBox="1"/>
          <p:nvPr/>
        </p:nvSpPr>
        <p:spPr>
          <a:xfrm>
            <a:off x="1679988" y="3672866"/>
            <a:ext cx="2703871" cy="707886"/>
          </a:xfrm>
          <a:prstGeom prst="rect">
            <a:avLst/>
          </a:prstGeom>
          <a:noFill/>
        </p:spPr>
        <p:txBody>
          <a:bodyPr wrap="square" rtlCol="0">
            <a:spAutoFit/>
          </a:bodyP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松伏町ＤＸ推進</a:t>
            </a:r>
          </a:p>
          <a:p>
            <a:r>
              <a:rPr kumimoji="1" lang="ja-JP" altLang="en-US" sz="2000" dirty="0">
                <a:solidFill>
                  <a:schemeClr val="bg1"/>
                </a:solidFill>
                <a:latin typeface="BIZ UDゴシック" panose="020B0400000000000000" pitchFamily="49" charset="-128"/>
                <a:ea typeface="BIZ UDゴシック" panose="020B0400000000000000" pitchFamily="49" charset="-128"/>
              </a:rPr>
              <a:t>　 ビジョン</a:t>
            </a:r>
          </a:p>
        </p:txBody>
      </p:sp>
      <p:sp>
        <p:nvSpPr>
          <p:cNvPr id="9" name="テキスト ボックス 8">
            <a:extLst>
              <a:ext uri="{FF2B5EF4-FFF2-40B4-BE49-F238E27FC236}">
                <a16:creationId xmlns:a16="http://schemas.microsoft.com/office/drawing/2014/main" id="{6FB53920-2799-4769-8454-D9239B9CFA92}"/>
              </a:ext>
            </a:extLst>
          </p:cNvPr>
          <p:cNvSpPr txBox="1"/>
          <p:nvPr/>
        </p:nvSpPr>
        <p:spPr>
          <a:xfrm>
            <a:off x="1539503" y="4847782"/>
            <a:ext cx="2703871" cy="707886"/>
          </a:xfrm>
          <a:prstGeom prst="rect">
            <a:avLst/>
          </a:prstGeom>
          <a:noFill/>
        </p:spPr>
        <p:txBody>
          <a:bodyPr wrap="square" rtlCol="0">
            <a:spAutoFit/>
          </a:bodyPr>
          <a:lstStyle/>
          <a:p>
            <a:r>
              <a:rPr kumimoji="1" lang="ja-JP" altLang="en-US" sz="2000" dirty="0">
                <a:solidFill>
                  <a:schemeClr val="bg1"/>
                </a:solidFill>
                <a:latin typeface="BIZ UDゴシック" panose="020B0400000000000000" pitchFamily="49" charset="-128"/>
                <a:ea typeface="BIZ UDゴシック" panose="020B0400000000000000" pitchFamily="49" charset="-128"/>
              </a:rPr>
              <a:t> 松伏町ＤＸ推進</a:t>
            </a:r>
          </a:p>
          <a:p>
            <a:r>
              <a:rPr kumimoji="1" lang="ja-JP" altLang="en-US" sz="2000" dirty="0">
                <a:solidFill>
                  <a:schemeClr val="bg1"/>
                </a:solidFill>
                <a:latin typeface="BIZ UDゴシック" panose="020B0400000000000000" pitchFamily="49" charset="-128"/>
                <a:ea typeface="BIZ UDゴシック" panose="020B0400000000000000" pitchFamily="49" charset="-128"/>
              </a:rPr>
              <a:t>アクションプラン</a:t>
            </a:r>
          </a:p>
        </p:txBody>
      </p:sp>
      <p:sp>
        <p:nvSpPr>
          <p:cNvPr id="6" name="テキスト ボックス 5">
            <a:extLst>
              <a:ext uri="{FF2B5EF4-FFF2-40B4-BE49-F238E27FC236}">
                <a16:creationId xmlns:a16="http://schemas.microsoft.com/office/drawing/2014/main" id="{86D9B6FF-662C-428A-A601-C2D6F46F7993}"/>
              </a:ext>
            </a:extLst>
          </p:cNvPr>
          <p:cNvSpPr txBox="1"/>
          <p:nvPr/>
        </p:nvSpPr>
        <p:spPr>
          <a:xfrm>
            <a:off x="4454529" y="3766130"/>
            <a:ext cx="6499596" cy="369332"/>
          </a:xfrm>
          <a:prstGeom prst="rect">
            <a:avLst/>
          </a:prstGeom>
          <a:noFill/>
        </p:spPr>
        <p:txBody>
          <a:bodyPr wrap="square" rtlCol="0">
            <a:spAutoFit/>
          </a:bodyPr>
          <a:lstStyle/>
          <a:p>
            <a:r>
              <a:rPr kumimoji="1" lang="ja-JP" altLang="en-US" sz="1800" dirty="0">
                <a:latin typeface="BIZ UDゴシック" panose="020B0400000000000000" pitchFamily="49" charset="-128"/>
                <a:ea typeface="BIZ UDゴシック" panose="020B0400000000000000" pitchFamily="49" charset="-128"/>
              </a:rPr>
              <a:t>ＤＸを推進するための中長期的な取り組みの基本的な考え方</a:t>
            </a:r>
          </a:p>
        </p:txBody>
      </p:sp>
      <p:sp>
        <p:nvSpPr>
          <p:cNvPr id="13" name="テキスト ボックス 12">
            <a:extLst>
              <a:ext uri="{FF2B5EF4-FFF2-40B4-BE49-F238E27FC236}">
                <a16:creationId xmlns:a16="http://schemas.microsoft.com/office/drawing/2014/main" id="{1D002A78-4EF4-4CD6-A5AC-E114064EEA44}"/>
              </a:ext>
            </a:extLst>
          </p:cNvPr>
          <p:cNvSpPr txBox="1"/>
          <p:nvPr/>
        </p:nvSpPr>
        <p:spPr>
          <a:xfrm>
            <a:off x="4454529" y="5017059"/>
            <a:ext cx="6499596" cy="369332"/>
          </a:xfrm>
          <a:prstGeom prst="rect">
            <a:avLst/>
          </a:prstGeom>
          <a:noFill/>
        </p:spPr>
        <p:txBody>
          <a:bodyPr wrap="square" rtlCol="0">
            <a:spAutoFit/>
          </a:bodyPr>
          <a:lstStyle/>
          <a:p>
            <a:pPr lvl="0"/>
            <a:r>
              <a:rPr kumimoji="1" lang="ja-JP" altLang="en-US" sz="1800" dirty="0">
                <a:latin typeface="BIZ UDゴシック" panose="020B0400000000000000" pitchFamily="49" charset="-128"/>
                <a:ea typeface="BIZ UDゴシック" panose="020B0400000000000000" pitchFamily="49" charset="-128"/>
              </a:rPr>
              <a:t>ビジョンを実現するための対象分野ごとの実行計画</a:t>
            </a:r>
          </a:p>
        </p:txBody>
      </p:sp>
    </p:spTree>
    <p:extLst>
      <p:ext uri="{BB962C8B-B14F-4D97-AF65-F5344CB8AC3E}">
        <p14:creationId xmlns:p14="http://schemas.microsoft.com/office/powerpoint/2010/main" val="417886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E5A72B18-FDBD-43D8-A3BF-A14638EDEEE2}"/>
              </a:ext>
            </a:extLst>
          </p:cNvPr>
          <p:cNvSpPr/>
          <p:nvPr/>
        </p:nvSpPr>
        <p:spPr>
          <a:xfrm>
            <a:off x="435370" y="2293091"/>
            <a:ext cx="11321261" cy="38943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四角形: 角を丸くする 44">
            <a:extLst>
              <a:ext uri="{FF2B5EF4-FFF2-40B4-BE49-F238E27FC236}">
                <a16:creationId xmlns:a16="http://schemas.microsoft.com/office/drawing/2014/main" id="{1B2A756D-D99E-419A-A200-A72A98E9B1AB}"/>
              </a:ext>
            </a:extLst>
          </p:cNvPr>
          <p:cNvSpPr/>
          <p:nvPr/>
        </p:nvSpPr>
        <p:spPr>
          <a:xfrm>
            <a:off x="1260641" y="5440774"/>
            <a:ext cx="3312189" cy="61104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AC366934-4C1B-4795-B72C-D5C321D7F001}"/>
              </a:ext>
            </a:extLst>
          </p:cNvPr>
          <p:cNvSpPr/>
          <p:nvPr/>
        </p:nvSpPr>
        <p:spPr>
          <a:xfrm>
            <a:off x="7232280" y="3429000"/>
            <a:ext cx="3751292" cy="83800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473D1683-C2F6-4111-B2C5-89853BF9A95F}"/>
              </a:ext>
            </a:extLst>
          </p:cNvPr>
          <p:cNvSpPr/>
          <p:nvPr/>
        </p:nvSpPr>
        <p:spPr>
          <a:xfrm>
            <a:off x="7232280" y="5193497"/>
            <a:ext cx="3751292" cy="91014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12F9ACD0-6674-44EB-B328-548677D6FC3C}"/>
              </a:ext>
            </a:extLst>
          </p:cNvPr>
          <p:cNvSpPr/>
          <p:nvPr/>
        </p:nvSpPr>
        <p:spPr>
          <a:xfrm>
            <a:off x="435369" y="953517"/>
            <a:ext cx="11321262" cy="1200329"/>
          </a:xfrm>
          <a:prstGeom prst="rect">
            <a:avLst/>
          </a:prstGeom>
        </p:spPr>
        <p:txBody>
          <a:bodyPr wrap="square">
            <a:spAutoFit/>
          </a:bodyPr>
          <a:lstStyle/>
          <a:p>
            <a:pPr algn="just">
              <a:spcAft>
                <a:spcPts val="0"/>
              </a:spcAft>
            </a:pPr>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（２）計画の位置づけ</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　本計画は、自治体ＤＸ推進計画などを踏まえ、松伏町第６次総合振興計画において本町が取り組むＤＸ推進の方向性を示すための計画として位置付けます。</a:t>
            </a:r>
            <a:endParaRPr lang="ja-JP" altLang="ja-JP"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40F55FEB-B8C4-4DBF-BBDE-317C5AC9256E}"/>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６</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598851D4-EC08-4116-ADA2-F199D94672A3}"/>
              </a:ext>
            </a:extLst>
          </p:cNvPr>
          <p:cNvSpPr txBox="1"/>
          <p:nvPr/>
        </p:nvSpPr>
        <p:spPr>
          <a:xfrm>
            <a:off x="1287632" y="2625692"/>
            <a:ext cx="2445816" cy="307777"/>
          </a:xfrm>
          <a:prstGeom prst="rect">
            <a:avLst/>
          </a:prstGeom>
          <a:noFill/>
        </p:spPr>
        <p:txBody>
          <a:bodyPr wrap="square" rtlCol="0">
            <a:spAutoFit/>
          </a:bodyPr>
          <a:lstStyle/>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重点取組事項</a:t>
            </a:r>
            <a:r>
              <a:rPr kumimoji="1" lang="en-US" altLang="ja-JP" sz="1400" dirty="0">
                <a:latin typeface="BIZ UDゴシック" panose="020B0400000000000000" pitchFamily="49" charset="-128"/>
                <a:ea typeface="BIZ UDゴシック" panose="020B0400000000000000" pitchFamily="49" charset="-128"/>
              </a:rPr>
              <a:t>】</a:t>
            </a:r>
          </a:p>
        </p:txBody>
      </p:sp>
      <p:sp>
        <p:nvSpPr>
          <p:cNvPr id="50" name="テキスト ボックス 49">
            <a:extLst>
              <a:ext uri="{FF2B5EF4-FFF2-40B4-BE49-F238E27FC236}">
                <a16:creationId xmlns:a16="http://schemas.microsoft.com/office/drawing/2014/main" id="{01D5A2DC-903A-4E20-8E8A-BFF6D4B98F5F}"/>
              </a:ext>
            </a:extLst>
          </p:cNvPr>
          <p:cNvSpPr txBox="1"/>
          <p:nvPr/>
        </p:nvSpPr>
        <p:spPr>
          <a:xfrm>
            <a:off x="7232280" y="3638815"/>
            <a:ext cx="3963444" cy="523220"/>
          </a:xfrm>
          <a:prstGeom prst="rect">
            <a:avLst/>
          </a:prstGeom>
          <a:noFill/>
          <a:ln w="34925">
            <a:noFill/>
          </a:ln>
        </p:spPr>
        <p:txBody>
          <a:bodyPr wrap="square" rtlCol="0">
            <a:spAutoFit/>
          </a:bodyPr>
          <a:lstStyle/>
          <a:p>
            <a:r>
              <a:rPr kumimoji="1" lang="ja-JP" altLang="en-US" sz="1400" dirty="0">
                <a:solidFill>
                  <a:schemeClr val="accent4">
                    <a:lumMod val="50000"/>
                  </a:schemeClr>
                </a:solidFill>
                <a:latin typeface="BIZ UDゴシック" panose="020B0400000000000000" pitchFamily="49" charset="-128"/>
                <a:ea typeface="BIZ UDゴシック" panose="020B0400000000000000" pitchFamily="49" charset="-128"/>
              </a:rPr>
              <a:t>・職員に対するＤＸ意識醸成</a:t>
            </a:r>
            <a:endParaRPr kumimoji="1" lang="en-US" altLang="ja-JP" sz="1400" dirty="0">
              <a:solidFill>
                <a:schemeClr val="accent4">
                  <a:lumMod val="50000"/>
                </a:schemeClr>
              </a:solidFill>
              <a:latin typeface="BIZ UDゴシック" panose="020B0400000000000000" pitchFamily="49" charset="-128"/>
              <a:ea typeface="BIZ UDゴシック" panose="020B0400000000000000" pitchFamily="49" charset="-128"/>
            </a:endParaRPr>
          </a:p>
          <a:p>
            <a:r>
              <a:rPr kumimoji="1" lang="ja-JP" altLang="en-US" sz="1400" dirty="0">
                <a:solidFill>
                  <a:schemeClr val="accent4">
                    <a:lumMod val="50000"/>
                  </a:schemeClr>
                </a:solidFill>
                <a:latin typeface="BIZ UDゴシック" panose="020B0400000000000000" pitchFamily="49" charset="-128"/>
                <a:ea typeface="BIZ UDゴシック" panose="020B0400000000000000" pitchFamily="49" charset="-128"/>
              </a:rPr>
              <a:t>・デジタル技術等を活用した業務課題の解決</a:t>
            </a:r>
          </a:p>
        </p:txBody>
      </p:sp>
      <p:sp>
        <p:nvSpPr>
          <p:cNvPr id="53" name="テキスト ボックス 52">
            <a:extLst>
              <a:ext uri="{FF2B5EF4-FFF2-40B4-BE49-F238E27FC236}">
                <a16:creationId xmlns:a16="http://schemas.microsoft.com/office/drawing/2014/main" id="{C821A99B-85CA-4E71-A088-073FE169CEE6}"/>
              </a:ext>
            </a:extLst>
          </p:cNvPr>
          <p:cNvSpPr txBox="1"/>
          <p:nvPr/>
        </p:nvSpPr>
        <p:spPr>
          <a:xfrm>
            <a:off x="7371240" y="5434638"/>
            <a:ext cx="3294972" cy="523220"/>
          </a:xfrm>
          <a:prstGeom prst="rect">
            <a:avLst/>
          </a:prstGeom>
          <a:noFill/>
          <a:ln>
            <a:noFill/>
          </a:ln>
        </p:spPr>
        <p:txBody>
          <a:bodyPr wrap="square" rtlCol="0">
            <a:spAutoFit/>
          </a:bodyPr>
          <a:lstStyle/>
          <a:p>
            <a:r>
              <a:rPr kumimoji="1" lang="ja-JP" altLang="en-US" sz="1400" dirty="0">
                <a:solidFill>
                  <a:schemeClr val="accent4">
                    <a:lumMod val="50000"/>
                  </a:schemeClr>
                </a:solidFill>
                <a:latin typeface="BIZ UDゴシック" panose="020B0400000000000000" pitchFamily="49" charset="-128"/>
                <a:ea typeface="BIZ UDゴシック" panose="020B0400000000000000" pitchFamily="49" charset="-128"/>
              </a:rPr>
              <a:t>・行政のデジタル化の推進</a:t>
            </a:r>
            <a:endParaRPr kumimoji="1" lang="en-US" altLang="ja-JP" sz="1400" dirty="0">
              <a:solidFill>
                <a:schemeClr val="accent4">
                  <a:lumMod val="50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accent4">
                    <a:lumMod val="50000"/>
                  </a:schemeClr>
                </a:solidFill>
                <a:latin typeface="BIZ UDゴシック" panose="020B0400000000000000" pitchFamily="49" charset="-128"/>
                <a:ea typeface="BIZ UDゴシック" panose="020B0400000000000000" pitchFamily="49" charset="-128"/>
              </a:rPr>
              <a:t>・デジタル技術を活用したまちづくり</a:t>
            </a:r>
            <a:endParaRPr kumimoji="1" lang="ja-JP" altLang="en-US" sz="1400"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86605823-53CF-4044-8005-F04B0CD2A334}"/>
              </a:ext>
            </a:extLst>
          </p:cNvPr>
          <p:cNvSpPr/>
          <p:nvPr/>
        </p:nvSpPr>
        <p:spPr>
          <a:xfrm>
            <a:off x="1476466" y="3758185"/>
            <a:ext cx="3479860" cy="26297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❹</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マイナンバーカードの普及促進・利用の推進</a:t>
            </a:r>
          </a:p>
        </p:txBody>
      </p:sp>
      <p:sp>
        <p:nvSpPr>
          <p:cNvPr id="31" name="四角形: 角を丸くする 30">
            <a:extLst>
              <a:ext uri="{FF2B5EF4-FFF2-40B4-BE49-F238E27FC236}">
                <a16:creationId xmlns:a16="http://schemas.microsoft.com/office/drawing/2014/main" id="{5920198C-70CF-4A9A-A92B-B02FFC7D7CCA}"/>
              </a:ext>
            </a:extLst>
          </p:cNvPr>
          <p:cNvSpPr/>
          <p:nvPr/>
        </p:nvSpPr>
        <p:spPr>
          <a:xfrm>
            <a:off x="1476466" y="2910219"/>
            <a:ext cx="3479860" cy="29331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❶自治体フロントヤード改革の推進</a:t>
            </a:r>
          </a:p>
        </p:txBody>
      </p:sp>
      <p:sp>
        <p:nvSpPr>
          <p:cNvPr id="32" name="四角形: 角を丸くする 31">
            <a:extLst>
              <a:ext uri="{FF2B5EF4-FFF2-40B4-BE49-F238E27FC236}">
                <a16:creationId xmlns:a16="http://schemas.microsoft.com/office/drawing/2014/main" id="{934CCAF3-8E3F-47C4-8A75-0FBC218457BE}"/>
              </a:ext>
            </a:extLst>
          </p:cNvPr>
          <p:cNvSpPr/>
          <p:nvPr/>
        </p:nvSpPr>
        <p:spPr>
          <a:xfrm>
            <a:off x="1476466" y="3206989"/>
            <a:ext cx="3479860" cy="27609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❷</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情報システムの標準化・共通化</a:t>
            </a:r>
          </a:p>
        </p:txBody>
      </p:sp>
      <p:sp>
        <p:nvSpPr>
          <p:cNvPr id="33" name="四角形: 角を丸くする 32">
            <a:extLst>
              <a:ext uri="{FF2B5EF4-FFF2-40B4-BE49-F238E27FC236}">
                <a16:creationId xmlns:a16="http://schemas.microsoft.com/office/drawing/2014/main" id="{F58C1050-A568-4ED4-95A9-70F350EA1DD1}"/>
              </a:ext>
            </a:extLst>
          </p:cNvPr>
          <p:cNvSpPr/>
          <p:nvPr/>
        </p:nvSpPr>
        <p:spPr>
          <a:xfrm>
            <a:off x="1476466" y="4039196"/>
            <a:ext cx="3479860" cy="27817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❺セキュリティ対策の徹底</a:t>
            </a:r>
          </a:p>
        </p:txBody>
      </p:sp>
      <p:sp>
        <p:nvSpPr>
          <p:cNvPr id="34" name="四角形: 角を丸くする 33">
            <a:extLst>
              <a:ext uri="{FF2B5EF4-FFF2-40B4-BE49-F238E27FC236}">
                <a16:creationId xmlns:a16="http://schemas.microsoft.com/office/drawing/2014/main" id="{C97053F8-3CEC-4479-B5A6-B3FCBDEED29C}"/>
              </a:ext>
            </a:extLst>
          </p:cNvPr>
          <p:cNvSpPr/>
          <p:nvPr/>
        </p:nvSpPr>
        <p:spPr>
          <a:xfrm>
            <a:off x="1476466" y="3483081"/>
            <a:ext cx="3479860" cy="26297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❸</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公金収納における</a:t>
            </a:r>
            <a:r>
              <a:rPr kumimoji="1" lang="en-US" altLang="ja-JP" sz="1200" b="1" dirty="0" err="1">
                <a:solidFill>
                  <a:schemeClr val="accent4">
                    <a:lumMod val="50000"/>
                  </a:schemeClr>
                </a:solidFill>
                <a:latin typeface="HG丸ｺﾞｼｯｸM-PRO" panose="020F0600000000000000" pitchFamily="50" charset="-128"/>
                <a:ea typeface="HG丸ｺﾞｼｯｸM-PRO" panose="020F0600000000000000" pitchFamily="50" charset="-128"/>
              </a:rPr>
              <a:t>eLTAX</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の活用</a:t>
            </a:r>
          </a:p>
        </p:txBody>
      </p:sp>
      <p:sp>
        <p:nvSpPr>
          <p:cNvPr id="35" name="四角形: 角を丸くする 34">
            <a:extLst>
              <a:ext uri="{FF2B5EF4-FFF2-40B4-BE49-F238E27FC236}">
                <a16:creationId xmlns:a16="http://schemas.microsoft.com/office/drawing/2014/main" id="{FD328EA7-47BF-483C-911D-A126081D88B6}"/>
              </a:ext>
            </a:extLst>
          </p:cNvPr>
          <p:cNvSpPr/>
          <p:nvPr/>
        </p:nvSpPr>
        <p:spPr>
          <a:xfrm>
            <a:off x="1476466" y="4317371"/>
            <a:ext cx="3479860" cy="27817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❻</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自治体の</a:t>
            </a:r>
            <a:r>
              <a:rPr kumimoji="1" lang="en-US" altLang="ja-JP" sz="1200" b="1" dirty="0">
                <a:solidFill>
                  <a:schemeClr val="accent4">
                    <a:lumMod val="50000"/>
                  </a:schemeClr>
                </a:solidFill>
                <a:latin typeface="HG丸ｺﾞｼｯｸM-PRO" panose="020F0600000000000000" pitchFamily="50" charset="-128"/>
                <a:ea typeface="HG丸ｺﾞｼｯｸM-PRO" panose="020F0600000000000000" pitchFamily="50" charset="-128"/>
              </a:rPr>
              <a:t>AI</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kumimoji="1" lang="en-US" altLang="ja-JP" sz="1200" b="1" dirty="0">
                <a:solidFill>
                  <a:schemeClr val="accent4">
                    <a:lumMod val="50000"/>
                  </a:schemeClr>
                </a:solidFill>
                <a:latin typeface="HG丸ｺﾞｼｯｸM-PRO" panose="020F0600000000000000" pitchFamily="50" charset="-128"/>
                <a:ea typeface="HG丸ｺﾞｼｯｸM-PRO" panose="020F0600000000000000" pitchFamily="50" charset="-128"/>
              </a:rPr>
              <a:t>RPA </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の利用推進</a:t>
            </a:r>
          </a:p>
        </p:txBody>
      </p:sp>
      <p:sp>
        <p:nvSpPr>
          <p:cNvPr id="36" name="四角形: 角を丸くする 35">
            <a:extLst>
              <a:ext uri="{FF2B5EF4-FFF2-40B4-BE49-F238E27FC236}">
                <a16:creationId xmlns:a16="http://schemas.microsoft.com/office/drawing/2014/main" id="{322F8A3A-37D8-43D2-9310-248F0988B21C}"/>
              </a:ext>
            </a:extLst>
          </p:cNvPr>
          <p:cNvSpPr/>
          <p:nvPr/>
        </p:nvSpPr>
        <p:spPr>
          <a:xfrm>
            <a:off x="1476466" y="4603370"/>
            <a:ext cx="3479860" cy="261679"/>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❼</a:t>
            </a:r>
            <a:r>
              <a:rPr kumimoji="1"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テレワークの推進</a:t>
            </a:r>
          </a:p>
        </p:txBody>
      </p:sp>
      <p:sp>
        <p:nvSpPr>
          <p:cNvPr id="7" name="四角形: 角を丸くする 6">
            <a:extLst>
              <a:ext uri="{FF2B5EF4-FFF2-40B4-BE49-F238E27FC236}">
                <a16:creationId xmlns:a16="http://schemas.microsoft.com/office/drawing/2014/main" id="{7750A2BD-56B0-4D41-8060-8702F922E038}"/>
              </a:ext>
            </a:extLst>
          </p:cNvPr>
          <p:cNvSpPr/>
          <p:nvPr/>
        </p:nvSpPr>
        <p:spPr>
          <a:xfrm>
            <a:off x="1841342" y="2358169"/>
            <a:ext cx="2554404" cy="30777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 lastClr="FFFFFF"/>
                </a:solidFill>
                <a:latin typeface="BIZ UDゴシック" panose="020B0400000000000000" pitchFamily="49" charset="-128"/>
                <a:ea typeface="BIZ UDゴシック" panose="020B0400000000000000" pitchFamily="49" charset="-128"/>
              </a:rPr>
              <a:t>自治体ＤＸ推進計画</a:t>
            </a:r>
            <a:r>
              <a:rPr lang="en-US" altLang="ja-JP" sz="1600" dirty="0">
                <a:solidFill>
                  <a:sysClr val="window" lastClr="FFFFFF"/>
                </a:solidFill>
                <a:latin typeface="BIZ UDゴシック" panose="020B0400000000000000" pitchFamily="49" charset="-128"/>
                <a:ea typeface="BIZ UDゴシック" panose="020B0400000000000000" pitchFamily="49" charset="-128"/>
              </a:rPr>
              <a:t>(</a:t>
            </a:r>
            <a:r>
              <a:rPr lang="ja-JP" altLang="en-US" sz="1600" dirty="0">
                <a:solidFill>
                  <a:sysClr val="window" lastClr="FFFFFF"/>
                </a:solidFill>
                <a:latin typeface="BIZ UDゴシック" panose="020B0400000000000000" pitchFamily="49" charset="-128"/>
                <a:ea typeface="BIZ UDゴシック" panose="020B0400000000000000" pitchFamily="49" charset="-128"/>
              </a:rPr>
              <a:t>国</a:t>
            </a:r>
            <a:r>
              <a:rPr lang="en-US" altLang="ja-JP" sz="1600" dirty="0">
                <a:solidFill>
                  <a:sysClr val="window" lastClr="FFFFFF"/>
                </a:solidFill>
                <a:latin typeface="BIZ UDゴシック" panose="020B0400000000000000" pitchFamily="49" charset="-128"/>
                <a:ea typeface="BIZ UDゴシック" panose="020B0400000000000000" pitchFamily="49" charset="-128"/>
              </a:rPr>
              <a:t>)</a:t>
            </a:r>
            <a:endParaRPr lang="ja-JP" altLang="en-US" sz="1600" dirty="0">
              <a:solidFill>
                <a:sysClr val="window" lastClr="FFFFFF"/>
              </a:solidFill>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F3A0FDAA-76CD-47DD-9C79-68A7A05A4668}"/>
              </a:ext>
            </a:extLst>
          </p:cNvPr>
          <p:cNvSpPr/>
          <p:nvPr/>
        </p:nvSpPr>
        <p:spPr>
          <a:xfrm>
            <a:off x="7768010" y="5062904"/>
            <a:ext cx="2554404" cy="30777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600" dirty="0">
                <a:latin typeface="BIZ UDゴシック" panose="020B0400000000000000" pitchFamily="49" charset="-128"/>
                <a:ea typeface="BIZ UDゴシック" panose="020B0400000000000000" pitchFamily="49" charset="-128"/>
              </a:rPr>
              <a:t>松伏町総合振興計画</a:t>
            </a:r>
          </a:p>
        </p:txBody>
      </p:sp>
      <p:sp>
        <p:nvSpPr>
          <p:cNvPr id="40" name="四角形: 角を丸くする 39">
            <a:extLst>
              <a:ext uri="{FF2B5EF4-FFF2-40B4-BE49-F238E27FC236}">
                <a16:creationId xmlns:a16="http://schemas.microsoft.com/office/drawing/2014/main" id="{6195522A-EDDB-49ED-AD0C-3A12B5044BBC}"/>
              </a:ext>
            </a:extLst>
          </p:cNvPr>
          <p:cNvSpPr/>
          <p:nvPr/>
        </p:nvSpPr>
        <p:spPr>
          <a:xfrm>
            <a:off x="7768010" y="3270506"/>
            <a:ext cx="2554404" cy="30777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081">
              <a:lnSpc>
                <a:spcPct val="90000"/>
              </a:lnSpc>
              <a:spcBef>
                <a:spcPct val="0"/>
              </a:spcBef>
              <a:spcAft>
                <a:spcPct val="35000"/>
              </a:spcAft>
            </a:pPr>
            <a:r>
              <a:rPr lang="ja-JP" altLang="en-US" sz="1600" dirty="0">
                <a:solidFill>
                  <a:sysClr val="window" lastClr="FFFFFF"/>
                </a:solidFill>
                <a:latin typeface="BIZ UDゴシック" panose="020B0400000000000000" pitchFamily="49" charset="-128"/>
                <a:ea typeface="BIZ UDゴシック" panose="020B0400000000000000" pitchFamily="49" charset="-128"/>
              </a:rPr>
              <a:t>松伏町行政改革大綱</a:t>
            </a:r>
          </a:p>
        </p:txBody>
      </p:sp>
      <p:sp>
        <p:nvSpPr>
          <p:cNvPr id="48" name="四角形: 角を丸くする 47">
            <a:extLst>
              <a:ext uri="{FF2B5EF4-FFF2-40B4-BE49-F238E27FC236}">
                <a16:creationId xmlns:a16="http://schemas.microsoft.com/office/drawing/2014/main" id="{E11D3302-0F5A-4261-BA2E-D5259993EC52}"/>
              </a:ext>
            </a:extLst>
          </p:cNvPr>
          <p:cNvSpPr/>
          <p:nvPr/>
        </p:nvSpPr>
        <p:spPr>
          <a:xfrm>
            <a:off x="1390228" y="5442030"/>
            <a:ext cx="3194461" cy="53681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dirty="0">
                <a:latin typeface="BIZ UDゴシック" panose="020B0400000000000000" pitchFamily="49" charset="-128"/>
                <a:ea typeface="BIZ UDゴシック" panose="020B0400000000000000" pitchFamily="49" charset="-128"/>
              </a:rPr>
              <a:t>松伏町</a:t>
            </a:r>
            <a:r>
              <a:rPr kumimoji="1" lang="ja-JP" altLang="en-US" sz="2400" dirty="0">
                <a:latin typeface="BIZ UDゴシック" panose="020B0400000000000000" pitchFamily="49" charset="-128"/>
                <a:ea typeface="BIZ UDゴシック" panose="020B0400000000000000" pitchFamily="49" charset="-128"/>
              </a:rPr>
              <a:t>ＤＸ推進計画</a:t>
            </a:r>
            <a:endParaRPr kumimoji="1" lang="zh-TW" altLang="en-US" sz="2400" dirty="0">
              <a:latin typeface="BIZ UDゴシック" panose="020B0400000000000000" pitchFamily="49" charset="-128"/>
              <a:ea typeface="BIZ UDゴシック" panose="020B0400000000000000" pitchFamily="49" charset="-128"/>
            </a:endParaRPr>
          </a:p>
        </p:txBody>
      </p:sp>
      <p:sp>
        <p:nvSpPr>
          <p:cNvPr id="12" name="矢印: 右 11">
            <a:extLst>
              <a:ext uri="{FF2B5EF4-FFF2-40B4-BE49-F238E27FC236}">
                <a16:creationId xmlns:a16="http://schemas.microsoft.com/office/drawing/2014/main" id="{4440FD56-8440-4BC5-81C4-0C704A889F9D}"/>
              </a:ext>
            </a:extLst>
          </p:cNvPr>
          <p:cNvSpPr/>
          <p:nvPr/>
        </p:nvSpPr>
        <p:spPr>
          <a:xfrm>
            <a:off x="5715968" y="5370681"/>
            <a:ext cx="1069357" cy="64131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59">
            <a:extLst>
              <a:ext uri="{FF2B5EF4-FFF2-40B4-BE49-F238E27FC236}">
                <a16:creationId xmlns:a16="http://schemas.microsoft.com/office/drawing/2014/main" id="{6B7B6056-1A46-44AB-8242-96FBAD3AFB63}"/>
              </a:ext>
            </a:extLst>
          </p:cNvPr>
          <p:cNvSpPr/>
          <p:nvPr/>
        </p:nvSpPr>
        <p:spPr>
          <a:xfrm rot="10800000">
            <a:off x="4958608" y="5370681"/>
            <a:ext cx="1069357" cy="641311"/>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87DAC7-3D68-43B6-B615-FDEA33D52C54}"/>
              </a:ext>
            </a:extLst>
          </p:cNvPr>
          <p:cNvSpPr txBox="1"/>
          <p:nvPr/>
        </p:nvSpPr>
        <p:spPr>
          <a:xfrm>
            <a:off x="5571948" y="5509534"/>
            <a:ext cx="977707" cy="338554"/>
          </a:xfrm>
          <a:prstGeom prst="rect">
            <a:avLst/>
          </a:prstGeom>
          <a:noFill/>
        </p:spPr>
        <p:txBody>
          <a:bodyPr wrap="square" rtlCol="0">
            <a:spAutoFit/>
          </a:bodyPr>
          <a:lstStyle/>
          <a:p>
            <a:r>
              <a:rPr kumimoji="1" lang="ja-JP" altLang="en-US" sz="1600" dirty="0">
                <a:solidFill>
                  <a:schemeClr val="bg1"/>
                </a:solidFill>
                <a:latin typeface="HG丸ｺﾞｼｯｸM-PRO" panose="020F0600000000000000" pitchFamily="50" charset="-128"/>
                <a:ea typeface="HG丸ｺﾞｼｯｸM-PRO" panose="020F0600000000000000" pitchFamily="50" charset="-128"/>
              </a:rPr>
              <a:t>連携</a:t>
            </a:r>
          </a:p>
        </p:txBody>
      </p:sp>
      <p:sp>
        <p:nvSpPr>
          <p:cNvPr id="2" name="四角形: 角を丸くする 1">
            <a:extLst>
              <a:ext uri="{FF2B5EF4-FFF2-40B4-BE49-F238E27FC236}">
                <a16:creationId xmlns:a16="http://schemas.microsoft.com/office/drawing/2014/main" id="{2538E9D4-5CC8-4B66-9A3F-A9EB45DAA0CB}"/>
              </a:ext>
            </a:extLst>
          </p:cNvPr>
          <p:cNvSpPr/>
          <p:nvPr/>
        </p:nvSpPr>
        <p:spPr>
          <a:xfrm>
            <a:off x="1367142" y="2901665"/>
            <a:ext cx="3589184" cy="1989466"/>
          </a:xfrm>
          <a:prstGeom prst="roundRect">
            <a:avLst/>
          </a:prstGeom>
          <a:noFill/>
          <a:ln w="4762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90234FAE-6B4F-444A-B6C1-162AF1AAC4A4}"/>
              </a:ext>
            </a:extLst>
          </p:cNvPr>
          <p:cNvSpPr/>
          <p:nvPr/>
        </p:nvSpPr>
        <p:spPr>
          <a:xfrm rot="5400000">
            <a:off x="2874373" y="4940177"/>
            <a:ext cx="409414" cy="46616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BA67E09E-2561-4A55-A6E3-77ABB749E70B}"/>
              </a:ext>
            </a:extLst>
          </p:cNvPr>
          <p:cNvSpPr/>
          <p:nvPr/>
        </p:nvSpPr>
        <p:spPr>
          <a:xfrm rot="16200000">
            <a:off x="8872427" y="4423803"/>
            <a:ext cx="439552" cy="442939"/>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B048170-2AA7-43F1-878E-6D481C34E551}"/>
              </a:ext>
            </a:extLst>
          </p:cNvPr>
          <p:cNvSpPr/>
          <p:nvPr/>
        </p:nvSpPr>
        <p:spPr>
          <a:xfrm>
            <a:off x="-14844" y="394844"/>
            <a:ext cx="2954655" cy="369332"/>
          </a:xfrm>
          <a:prstGeom prst="rect">
            <a:avLst/>
          </a:prstGeom>
        </p:spPr>
        <p:txBody>
          <a:bodyPr wrap="none">
            <a:spAutoFit/>
          </a:bodyPr>
          <a:lstStyle/>
          <a:p>
            <a:r>
              <a:rPr lang="ja-JP" altLang="en-US" dirty="0">
                <a:solidFill>
                  <a:schemeClr val="bg1"/>
                </a:solidFill>
                <a:ea typeface="BIZ UDゴシック" panose="020B0400000000000000" pitchFamily="49" charset="-128"/>
                <a:cs typeface="Times New Roman" panose="02020603050405020304" pitchFamily="18" charset="0"/>
              </a:rPr>
              <a:t>３</a:t>
            </a:r>
            <a:r>
              <a:rPr lang="ja-JP" altLang="ja-JP" dirty="0">
                <a:solidFill>
                  <a:schemeClr val="bg1"/>
                </a:solidFill>
                <a:ea typeface="BIZ UDゴシック" panose="020B0400000000000000" pitchFamily="49" charset="-128"/>
                <a:cs typeface="Times New Roman" panose="02020603050405020304" pitchFamily="18" charset="0"/>
              </a:rPr>
              <a:t>．計画の構成と位置づけ</a:t>
            </a:r>
            <a:endParaRPr lang="ja-JP" altLang="en-US" dirty="0">
              <a:solidFill>
                <a:schemeClr val="bg1"/>
              </a:solidFill>
            </a:endParaRPr>
          </a:p>
        </p:txBody>
      </p:sp>
    </p:spTree>
    <p:extLst>
      <p:ext uri="{BB962C8B-B14F-4D97-AF65-F5344CB8AC3E}">
        <p14:creationId xmlns:p14="http://schemas.microsoft.com/office/powerpoint/2010/main" val="403060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6B1A4E9-F9F2-4620-B635-F22F4580AADE}"/>
              </a:ext>
            </a:extLst>
          </p:cNvPr>
          <p:cNvSpPr/>
          <p:nvPr/>
        </p:nvSpPr>
        <p:spPr>
          <a:xfrm>
            <a:off x="792773" y="1045648"/>
            <a:ext cx="10606454" cy="646331"/>
          </a:xfrm>
          <a:prstGeom prst="rect">
            <a:avLst/>
          </a:prstGeom>
        </p:spPr>
        <p:txBody>
          <a:bodyPr wrap="square">
            <a:spAutoFit/>
          </a:bodyPr>
          <a:lstStyle/>
          <a:p>
            <a:r>
              <a:rPr lang="ja-JP" altLang="en-US" dirty="0">
                <a:latin typeface="BIZ UDゴシック" panose="020B0400000000000000" pitchFamily="49" charset="-128"/>
                <a:ea typeface="BIZ UDゴシック" panose="020B0400000000000000" pitchFamily="49" charset="-128"/>
              </a:rPr>
              <a:t>　</a:t>
            </a:r>
            <a:r>
              <a:rPr lang="ja-JP" altLang="ja-JP" dirty="0">
                <a:latin typeface="BIZ UDゴシック" panose="020B0400000000000000" pitchFamily="49" charset="-128"/>
                <a:ea typeface="BIZ UDゴシック" panose="020B0400000000000000" pitchFamily="49" charset="-128"/>
              </a:rPr>
              <a:t>本計画の期間は、第６次総合振興計画前期基本計画の計画期間である令和１０年度までとします。</a:t>
            </a:r>
          </a:p>
          <a:p>
            <a:r>
              <a:rPr lang="ja-JP" altLang="en-US" dirty="0">
                <a:latin typeface="BIZ UDゴシック" panose="020B0400000000000000" pitchFamily="49" charset="-128"/>
                <a:ea typeface="BIZ UDゴシック" panose="020B0400000000000000" pitchFamily="49" charset="-128"/>
              </a:rPr>
              <a:t>　社会情勢や国の動向などの変化に応じて適宜見直しを行います。</a:t>
            </a:r>
            <a:endParaRPr lang="ja-JP" altLang="ja-JP" dirty="0">
              <a:latin typeface="BIZ UDゴシック" panose="020B0400000000000000" pitchFamily="49" charset="-128"/>
              <a:ea typeface="BIZ UDゴシック" panose="020B0400000000000000" pitchFamily="49"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375433891"/>
              </p:ext>
            </p:extLst>
          </p:nvPr>
        </p:nvGraphicFramePr>
        <p:xfrm>
          <a:off x="1318027" y="2155715"/>
          <a:ext cx="9378468" cy="3479879"/>
        </p:xfrm>
        <a:graphic>
          <a:graphicData uri="http://schemas.openxmlformats.org/drawingml/2006/table">
            <a:tbl>
              <a:tblPr firstRow="1" bandRow="1">
                <a:tableStyleId>{5940675A-B579-460E-94D1-54222C63F5DA}</a:tableStyleId>
              </a:tblPr>
              <a:tblGrid>
                <a:gridCol w="1619568">
                  <a:extLst>
                    <a:ext uri="{9D8B030D-6E8A-4147-A177-3AD203B41FA5}">
                      <a16:colId xmlns:a16="http://schemas.microsoft.com/office/drawing/2014/main" val="520404561"/>
                    </a:ext>
                  </a:extLst>
                </a:gridCol>
                <a:gridCol w="862100">
                  <a:extLst>
                    <a:ext uri="{9D8B030D-6E8A-4147-A177-3AD203B41FA5}">
                      <a16:colId xmlns:a16="http://schemas.microsoft.com/office/drawing/2014/main" val="1139281604"/>
                    </a:ext>
                  </a:extLst>
                </a:gridCol>
                <a:gridCol w="862100">
                  <a:extLst>
                    <a:ext uri="{9D8B030D-6E8A-4147-A177-3AD203B41FA5}">
                      <a16:colId xmlns:a16="http://schemas.microsoft.com/office/drawing/2014/main" val="1327357297"/>
                    </a:ext>
                  </a:extLst>
                </a:gridCol>
                <a:gridCol w="862100">
                  <a:extLst>
                    <a:ext uri="{9D8B030D-6E8A-4147-A177-3AD203B41FA5}">
                      <a16:colId xmlns:a16="http://schemas.microsoft.com/office/drawing/2014/main" val="883806984"/>
                    </a:ext>
                  </a:extLst>
                </a:gridCol>
                <a:gridCol w="862100">
                  <a:extLst>
                    <a:ext uri="{9D8B030D-6E8A-4147-A177-3AD203B41FA5}">
                      <a16:colId xmlns:a16="http://schemas.microsoft.com/office/drawing/2014/main" val="2603114246"/>
                    </a:ext>
                  </a:extLst>
                </a:gridCol>
                <a:gridCol w="862100">
                  <a:extLst>
                    <a:ext uri="{9D8B030D-6E8A-4147-A177-3AD203B41FA5}">
                      <a16:colId xmlns:a16="http://schemas.microsoft.com/office/drawing/2014/main" val="1866642828"/>
                    </a:ext>
                  </a:extLst>
                </a:gridCol>
                <a:gridCol w="862100">
                  <a:extLst>
                    <a:ext uri="{9D8B030D-6E8A-4147-A177-3AD203B41FA5}">
                      <a16:colId xmlns:a16="http://schemas.microsoft.com/office/drawing/2014/main" val="3597522915"/>
                    </a:ext>
                  </a:extLst>
                </a:gridCol>
                <a:gridCol w="862100">
                  <a:extLst>
                    <a:ext uri="{9D8B030D-6E8A-4147-A177-3AD203B41FA5}">
                      <a16:colId xmlns:a16="http://schemas.microsoft.com/office/drawing/2014/main" val="2733250812"/>
                    </a:ext>
                  </a:extLst>
                </a:gridCol>
                <a:gridCol w="862100">
                  <a:extLst>
                    <a:ext uri="{9D8B030D-6E8A-4147-A177-3AD203B41FA5}">
                      <a16:colId xmlns:a16="http://schemas.microsoft.com/office/drawing/2014/main" val="3236145897"/>
                    </a:ext>
                  </a:extLst>
                </a:gridCol>
                <a:gridCol w="862100">
                  <a:extLst>
                    <a:ext uri="{9D8B030D-6E8A-4147-A177-3AD203B41FA5}">
                      <a16:colId xmlns:a16="http://schemas.microsoft.com/office/drawing/2014/main" val="3768308565"/>
                    </a:ext>
                  </a:extLst>
                </a:gridCol>
              </a:tblGrid>
              <a:tr h="722523">
                <a:tc>
                  <a:txBody>
                    <a:bodyPr/>
                    <a:lstStyle/>
                    <a:p>
                      <a:pPr algn="ctr"/>
                      <a:r>
                        <a:rPr kumimoji="1" lang="ja-JP" altLang="en-US" sz="1700" dirty="0">
                          <a:latin typeface="BIZ UDゴシック" panose="020B0400000000000000" pitchFamily="49" charset="-128"/>
                          <a:ea typeface="BIZ UDゴシック" panose="020B0400000000000000" pitchFamily="49" charset="-128"/>
                        </a:rPr>
                        <a:t>年度</a:t>
                      </a:r>
                      <a:endParaRPr kumimoji="1" lang="en-US" altLang="ja-JP"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2020</a:t>
                      </a:r>
                    </a:p>
                    <a:p>
                      <a:pPr algn="ctr"/>
                      <a:r>
                        <a:rPr kumimoji="1" lang="en-US" altLang="ja-JP" sz="1700" dirty="0">
                          <a:latin typeface="BIZ UDゴシック" panose="020B0400000000000000" pitchFamily="49" charset="-128"/>
                          <a:ea typeface="BIZ UDゴシック" panose="020B0400000000000000" pitchFamily="49" charset="-128"/>
                        </a:rPr>
                        <a:t>(R2)</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2021</a:t>
                      </a:r>
                    </a:p>
                    <a:p>
                      <a:pPr algn="ctr"/>
                      <a:r>
                        <a:rPr kumimoji="1" lang="en-US" altLang="ja-JP" sz="1700" dirty="0">
                          <a:latin typeface="BIZ UDゴシック" panose="020B0400000000000000" pitchFamily="49" charset="-128"/>
                          <a:ea typeface="BIZ UDゴシック" panose="020B0400000000000000" pitchFamily="49" charset="-128"/>
                        </a:rPr>
                        <a:t>(R3)</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2022</a:t>
                      </a:r>
                    </a:p>
                    <a:p>
                      <a:pPr algn="ctr"/>
                      <a:r>
                        <a:rPr kumimoji="1" lang="en-US" altLang="ja-JP" sz="1700" dirty="0">
                          <a:latin typeface="BIZ UDゴシック" panose="020B0400000000000000" pitchFamily="49" charset="-128"/>
                          <a:ea typeface="BIZ UDゴシック" panose="020B0400000000000000" pitchFamily="49" charset="-128"/>
                        </a:rPr>
                        <a:t>(R4)</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2023</a:t>
                      </a:r>
                    </a:p>
                    <a:p>
                      <a:pPr algn="ctr"/>
                      <a:r>
                        <a:rPr kumimoji="1" lang="en-US" altLang="ja-JP" sz="1700" dirty="0">
                          <a:latin typeface="BIZ UDゴシック" panose="020B0400000000000000" pitchFamily="49" charset="-128"/>
                          <a:ea typeface="BIZ UDゴシック" panose="020B0400000000000000" pitchFamily="49" charset="-128"/>
                        </a:rPr>
                        <a:t>(R5)</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2024</a:t>
                      </a:r>
                    </a:p>
                    <a:p>
                      <a:pPr algn="ctr"/>
                      <a:r>
                        <a:rPr kumimoji="1" lang="en-US" altLang="ja-JP" sz="1700" dirty="0">
                          <a:latin typeface="BIZ UDゴシック" panose="020B0400000000000000" pitchFamily="49" charset="-128"/>
                          <a:ea typeface="BIZ UDゴシック" panose="020B0400000000000000" pitchFamily="49" charset="-128"/>
                        </a:rPr>
                        <a:t>(R6)</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2025</a:t>
                      </a:r>
                    </a:p>
                    <a:p>
                      <a:pPr algn="ctr"/>
                      <a:r>
                        <a:rPr kumimoji="1" lang="en-US" altLang="ja-JP" sz="1700" dirty="0">
                          <a:latin typeface="BIZ UDゴシック" panose="020B0400000000000000" pitchFamily="49" charset="-128"/>
                          <a:ea typeface="BIZ UDゴシック" panose="020B0400000000000000" pitchFamily="49" charset="-128"/>
                        </a:rPr>
                        <a:t>(R7)</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2026</a:t>
                      </a:r>
                    </a:p>
                    <a:p>
                      <a:pPr algn="ctr"/>
                      <a:r>
                        <a:rPr kumimoji="1" lang="en-US" altLang="ja-JP" sz="1700" dirty="0">
                          <a:latin typeface="BIZ UDゴシック" panose="020B0400000000000000" pitchFamily="49" charset="-128"/>
                          <a:ea typeface="BIZ UDゴシック" panose="020B0400000000000000" pitchFamily="49" charset="-128"/>
                        </a:rPr>
                        <a:t>(R8)</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2027</a:t>
                      </a:r>
                    </a:p>
                    <a:p>
                      <a:pPr algn="ctr"/>
                      <a:r>
                        <a:rPr kumimoji="1" lang="en-US" altLang="ja-JP" sz="1700" dirty="0">
                          <a:latin typeface="BIZ UDゴシック" panose="020B0400000000000000" pitchFamily="49" charset="-128"/>
                          <a:ea typeface="BIZ UDゴシック" panose="020B0400000000000000" pitchFamily="49" charset="-128"/>
                        </a:rPr>
                        <a:t>(R9)</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tc>
                  <a:txBody>
                    <a:bodyPr/>
                    <a:lstStyle/>
                    <a:p>
                      <a:pPr algn="ctr"/>
                      <a:r>
                        <a:rPr kumimoji="1" lang="en-US" altLang="ja-JP" sz="1700" dirty="0">
                          <a:latin typeface="BIZ UDゴシック" panose="020B0400000000000000" pitchFamily="49" charset="-128"/>
                          <a:ea typeface="BIZ UDゴシック" panose="020B0400000000000000" pitchFamily="49" charset="-128"/>
                        </a:rPr>
                        <a:t>2028</a:t>
                      </a:r>
                    </a:p>
                    <a:p>
                      <a:pPr algn="ctr"/>
                      <a:r>
                        <a:rPr kumimoji="1" lang="en-US" altLang="ja-JP" sz="1700" dirty="0">
                          <a:latin typeface="BIZ UDゴシック" panose="020B0400000000000000" pitchFamily="49" charset="-128"/>
                          <a:ea typeface="BIZ UDゴシック" panose="020B0400000000000000" pitchFamily="49" charset="-128"/>
                        </a:rPr>
                        <a:t>(R10)</a:t>
                      </a:r>
                      <a:endParaRPr kumimoji="1" lang="ja-JP" altLang="en-US" sz="1700" dirty="0">
                        <a:latin typeface="BIZ UDゴシック" panose="020B0400000000000000" pitchFamily="49" charset="-128"/>
                        <a:ea typeface="BIZ UDゴシック" panose="020B0400000000000000" pitchFamily="49" charset="-128"/>
                      </a:endParaRPr>
                    </a:p>
                  </a:txBody>
                  <a:tcPr anchor="ctr">
                    <a:solidFill>
                      <a:schemeClr val="tx2">
                        <a:lumMod val="20000"/>
                        <a:lumOff val="80000"/>
                      </a:schemeClr>
                    </a:solidFill>
                  </a:tcPr>
                </a:tc>
                <a:extLst>
                  <a:ext uri="{0D108BD9-81ED-4DB2-BD59-A6C34878D82A}">
                    <a16:rowId xmlns:a16="http://schemas.microsoft.com/office/drawing/2014/main" val="771981521"/>
                  </a:ext>
                </a:extLst>
              </a:tr>
              <a:tr h="689339">
                <a:tc>
                  <a:txBody>
                    <a:bodyPr/>
                    <a:lstStyle/>
                    <a:p>
                      <a:pPr algn="l"/>
                      <a:r>
                        <a:rPr kumimoji="1" lang="ja-JP" altLang="en-US" sz="1700" dirty="0">
                          <a:latin typeface="BIZ UDゴシック" panose="020B0400000000000000" pitchFamily="49" charset="-128"/>
                          <a:ea typeface="BIZ UDゴシック" panose="020B0400000000000000" pitchFamily="49" charset="-128"/>
                        </a:rPr>
                        <a:t>国の計画</a:t>
                      </a:r>
                    </a:p>
                  </a:txBody>
                  <a:tcPr anchor="ctr">
                    <a:solidFill>
                      <a:schemeClr val="accent1">
                        <a:lumMod val="20000"/>
                        <a:lumOff val="80000"/>
                      </a:schemeClr>
                    </a:solidFill>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98044528"/>
                  </a:ext>
                </a:extLst>
              </a:tr>
              <a:tr h="689339">
                <a:tc>
                  <a:txBody>
                    <a:bodyPr/>
                    <a:lstStyle/>
                    <a:p>
                      <a:pPr algn="l"/>
                      <a:r>
                        <a:rPr kumimoji="1" lang="ja-JP" altLang="en-US" sz="1700" dirty="0">
                          <a:latin typeface="BIZ UDゴシック" panose="020B0400000000000000" pitchFamily="49" charset="-128"/>
                          <a:ea typeface="BIZ UDゴシック" panose="020B0400000000000000" pitchFamily="49" charset="-128"/>
                        </a:rPr>
                        <a:t>県の計画</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kern="1200" dirty="0">
                        <a:solidFill>
                          <a:schemeClr val="tx1"/>
                        </a:solidFill>
                        <a:effectLst/>
                        <a:latin typeface="+mn-lt"/>
                        <a:ea typeface="+mn-ea"/>
                        <a:cs typeface="+mn-cs"/>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4206719389"/>
                  </a:ext>
                </a:extLst>
              </a:tr>
              <a:tr h="689339">
                <a:tc>
                  <a:txBody>
                    <a:bodyPr/>
                    <a:lstStyle/>
                    <a:p>
                      <a:pPr algn="l"/>
                      <a:r>
                        <a:rPr kumimoji="1" lang="ja-JP" altLang="en-US" sz="1700" dirty="0">
                          <a:latin typeface="BIZ UDゴシック" panose="020B0400000000000000" pitchFamily="49" charset="-128"/>
                          <a:ea typeface="BIZ UDゴシック" panose="020B0400000000000000" pitchFamily="49" charset="-128"/>
                        </a:rPr>
                        <a:t>総合振興計画</a:t>
                      </a:r>
                    </a:p>
                  </a:txBody>
                  <a:tcPr anchor="ctr">
                    <a:solidFill>
                      <a:schemeClr val="accent1">
                        <a:lumMod val="20000"/>
                        <a:lumOff val="80000"/>
                      </a:schemeClr>
                    </a:solidFill>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763474128"/>
                  </a:ext>
                </a:extLst>
              </a:tr>
              <a:tr h="689339">
                <a:tc>
                  <a:txBody>
                    <a:bodyPr/>
                    <a:lstStyle/>
                    <a:p>
                      <a:pPr algn="l"/>
                      <a:r>
                        <a:rPr kumimoji="1" lang="ja-JP" altLang="en-US" sz="1700" dirty="0">
                          <a:latin typeface="BIZ UDゴシック" panose="020B0400000000000000" pitchFamily="49" charset="-128"/>
                          <a:ea typeface="BIZ UDゴシック" panose="020B0400000000000000" pitchFamily="49" charset="-128"/>
                        </a:rPr>
                        <a:t>町の計画</a:t>
                      </a:r>
                    </a:p>
                  </a:txBody>
                  <a:tcPr anchor="ctr">
                    <a:solidFill>
                      <a:schemeClr val="accent1">
                        <a:lumMod val="20000"/>
                        <a:lumOff val="80000"/>
                      </a:schemeClr>
                    </a:solidFill>
                  </a:tcPr>
                </a:tc>
                <a:tc>
                  <a:txBody>
                    <a:bodyPr/>
                    <a:lstStyle/>
                    <a:p>
                      <a:endParaRPr kumimoji="1" lang="ja-JP" altLang="en-US" sz="170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sz="1700" dirty="0">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677527961"/>
                  </a:ext>
                </a:extLst>
              </a:tr>
            </a:tbl>
          </a:graphicData>
        </a:graphic>
      </p:graphicFrame>
      <p:sp>
        <p:nvSpPr>
          <p:cNvPr id="6" name="角丸四角形 5"/>
          <p:cNvSpPr/>
          <p:nvPr/>
        </p:nvSpPr>
        <p:spPr>
          <a:xfrm>
            <a:off x="3637280" y="2940166"/>
            <a:ext cx="4375981" cy="566770"/>
          </a:xfrm>
          <a:prstGeom prst="roundRect">
            <a:avLst>
              <a:gd name="adj" fmla="val 22588"/>
            </a:avLst>
          </a:prstGeom>
          <a:solidFill>
            <a:schemeClr val="accent4">
              <a:lumMod val="60000"/>
              <a:lumOff val="40000"/>
            </a:schemeClr>
          </a:solidFill>
          <a:ln w="6350" cap="flat" cmpd="sng" algn="ctr">
            <a:solidFill>
              <a:schemeClr val="accent1">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自治体</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ＤＸ</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推進計画</a:t>
            </a:r>
          </a:p>
        </p:txBody>
      </p:sp>
      <p:sp>
        <p:nvSpPr>
          <p:cNvPr id="7" name="角丸四角形 6"/>
          <p:cNvSpPr/>
          <p:nvPr/>
        </p:nvSpPr>
        <p:spPr>
          <a:xfrm>
            <a:off x="3815719" y="3656545"/>
            <a:ext cx="2546891" cy="566770"/>
          </a:xfrm>
          <a:prstGeom prst="roundRect">
            <a:avLst/>
          </a:prstGeom>
          <a:solidFill>
            <a:schemeClr val="accent4">
              <a:lumMod val="60000"/>
              <a:lumOff val="40000"/>
            </a:schemeClr>
          </a:solidFill>
          <a:ln w="6350" cap="flat" cmpd="sng" algn="ctr">
            <a:solidFill>
              <a:schemeClr val="accent1">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埼玉県</a:t>
            </a:r>
            <a:r>
              <a:rPr lang="ja-JP" altLang="en-US" sz="1600" kern="100" dirty="0">
                <a:latin typeface="BIZ UDゴシック" panose="020B0400000000000000" pitchFamily="49" charset="-128"/>
                <a:ea typeface="BIZ UDゴシック" panose="020B0400000000000000" pitchFamily="49" charset="-128"/>
                <a:cs typeface="Times New Roman" panose="02020603050405020304" pitchFamily="18" charset="0"/>
              </a:rPr>
              <a:t>ＤＸ</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推進計画</a:t>
            </a:r>
          </a:p>
        </p:txBody>
      </p:sp>
      <p:sp>
        <p:nvSpPr>
          <p:cNvPr id="8" name="角丸四角形 7"/>
          <p:cNvSpPr/>
          <p:nvPr/>
        </p:nvSpPr>
        <p:spPr>
          <a:xfrm>
            <a:off x="6401795" y="4299235"/>
            <a:ext cx="4274380" cy="566770"/>
          </a:xfrm>
          <a:prstGeom prst="roundRect">
            <a:avLst/>
          </a:prstGeom>
          <a:solidFill>
            <a:schemeClr val="accent4">
              <a:lumMod val="60000"/>
              <a:lumOff val="40000"/>
            </a:schemeClr>
          </a:solidFill>
          <a:ln w="6350" cap="flat" cmpd="sng" algn="ctr">
            <a:solidFill>
              <a:schemeClr val="accent1">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松伏町第６次総合振興計画</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前期基本計画</a:t>
            </a:r>
          </a:p>
        </p:txBody>
      </p:sp>
      <p:sp>
        <p:nvSpPr>
          <p:cNvPr id="9" name="角丸四角形 8"/>
          <p:cNvSpPr/>
          <p:nvPr/>
        </p:nvSpPr>
        <p:spPr>
          <a:xfrm>
            <a:off x="6401795" y="5049415"/>
            <a:ext cx="4274380" cy="493080"/>
          </a:xfrm>
          <a:prstGeom prst="roundRect">
            <a:avLst>
              <a:gd name="adj" fmla="val 5961"/>
            </a:avLst>
          </a:prstGeom>
          <a:solidFill>
            <a:schemeClr val="accent5">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90170" algn="ctr">
              <a:lnSpc>
                <a:spcPts val="1200"/>
              </a:lnSpc>
              <a:spcAft>
                <a:spcPts val="0"/>
              </a:spcAft>
            </a:pPr>
            <a:endParaRPr 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DAE59E5B-7225-4E35-99BB-C54E9E883019}"/>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７</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7ACF58D7-56CA-4C1B-9D2F-33787EEDE4D4}"/>
              </a:ext>
            </a:extLst>
          </p:cNvPr>
          <p:cNvSpPr txBox="1"/>
          <p:nvPr/>
        </p:nvSpPr>
        <p:spPr>
          <a:xfrm>
            <a:off x="7171217" y="5100246"/>
            <a:ext cx="4007556" cy="400110"/>
          </a:xfrm>
          <a:prstGeom prst="rect">
            <a:avLst/>
          </a:prstGeom>
          <a:noFill/>
        </p:spPr>
        <p:txBody>
          <a:bodyPr wrap="square" rtlCol="0">
            <a:spAutoFit/>
          </a:bodyPr>
          <a:lstStyle/>
          <a:p>
            <a:r>
              <a:rPr kumimoji="1" lang="zh-TW" altLang="en-US" sz="2000" dirty="0">
                <a:solidFill>
                  <a:schemeClr val="bg1"/>
                </a:solidFill>
                <a:latin typeface="BIZ UDゴシック" panose="020B0400000000000000" pitchFamily="49" charset="-128"/>
                <a:ea typeface="BIZ UDゴシック" panose="020B0400000000000000" pitchFamily="49" charset="-128"/>
              </a:rPr>
              <a:t>松伏町ＤＸ推進計画</a:t>
            </a:r>
          </a:p>
        </p:txBody>
      </p:sp>
      <p:sp>
        <p:nvSpPr>
          <p:cNvPr id="11" name="四角形: 角を丸くする 10">
            <a:extLst>
              <a:ext uri="{FF2B5EF4-FFF2-40B4-BE49-F238E27FC236}">
                <a16:creationId xmlns:a16="http://schemas.microsoft.com/office/drawing/2014/main" id="{BA55160A-800B-4DAD-8F81-45B30361A098}"/>
              </a:ext>
            </a:extLst>
          </p:cNvPr>
          <p:cNvSpPr/>
          <p:nvPr/>
        </p:nvSpPr>
        <p:spPr>
          <a:xfrm>
            <a:off x="6401795" y="4965539"/>
            <a:ext cx="4294700" cy="646331"/>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3DA171-462E-40C8-9E54-BD02D671E5A2}"/>
              </a:ext>
            </a:extLst>
          </p:cNvPr>
          <p:cNvSpPr/>
          <p:nvPr/>
        </p:nvSpPr>
        <p:spPr>
          <a:xfrm>
            <a:off x="-14844" y="394844"/>
            <a:ext cx="1800493" cy="369332"/>
          </a:xfrm>
          <a:prstGeom prst="rect">
            <a:avLst/>
          </a:prstGeom>
        </p:spPr>
        <p:txBody>
          <a:bodyPr wrap="none">
            <a:spAutoFit/>
          </a:bodyPr>
          <a:lstStyle/>
          <a:p>
            <a:r>
              <a:rPr lang="ja-JP" altLang="en-US" dirty="0">
                <a:solidFill>
                  <a:schemeClr val="bg1"/>
                </a:solidFill>
                <a:ea typeface="BIZ UDゴシック" panose="020B0400000000000000" pitchFamily="49" charset="-128"/>
                <a:cs typeface="Times New Roman" panose="02020603050405020304" pitchFamily="18" charset="0"/>
              </a:rPr>
              <a:t>４</a:t>
            </a:r>
            <a:r>
              <a:rPr lang="ja-JP" altLang="ja-JP" dirty="0">
                <a:solidFill>
                  <a:schemeClr val="bg1"/>
                </a:solidFill>
                <a:ea typeface="BIZ UDゴシック" panose="020B0400000000000000" pitchFamily="49" charset="-128"/>
                <a:cs typeface="Times New Roman" panose="02020603050405020304" pitchFamily="18" charset="0"/>
              </a:rPr>
              <a:t>．計画</a:t>
            </a:r>
            <a:r>
              <a:rPr lang="ja-JP" altLang="en-US" dirty="0">
                <a:solidFill>
                  <a:schemeClr val="bg1"/>
                </a:solidFill>
                <a:ea typeface="BIZ UDゴシック" panose="020B0400000000000000" pitchFamily="49" charset="-128"/>
                <a:cs typeface="Times New Roman" panose="02020603050405020304" pitchFamily="18" charset="0"/>
              </a:rPr>
              <a:t>の期間</a:t>
            </a:r>
            <a:endParaRPr lang="ja-JP" altLang="en-US" dirty="0">
              <a:solidFill>
                <a:schemeClr val="bg1"/>
              </a:solidFill>
            </a:endParaRPr>
          </a:p>
        </p:txBody>
      </p:sp>
    </p:spTree>
    <p:extLst>
      <p:ext uri="{BB962C8B-B14F-4D97-AF65-F5344CB8AC3E}">
        <p14:creationId xmlns:p14="http://schemas.microsoft.com/office/powerpoint/2010/main" val="230988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DCF788B-25DB-40FD-BEF4-B79FE0891F1D}"/>
              </a:ext>
            </a:extLst>
          </p:cNvPr>
          <p:cNvSpPr/>
          <p:nvPr/>
        </p:nvSpPr>
        <p:spPr>
          <a:xfrm>
            <a:off x="-8513" y="345589"/>
            <a:ext cx="2839239" cy="369332"/>
          </a:xfrm>
          <a:prstGeom prst="rect">
            <a:avLst/>
          </a:prstGeom>
          <a:noFill/>
        </p:spPr>
        <p:txBody>
          <a:bodyPr wrap="none">
            <a:spAutoFit/>
          </a:bodyPr>
          <a:lstStyle/>
          <a:p>
            <a:pPr algn="just">
              <a:spcAft>
                <a:spcPts val="0"/>
              </a:spcAft>
            </a:pP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施策の推進のために</a:t>
            </a:r>
            <a:r>
              <a:rPr lang="ja-JP" altLang="ja-JP"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ja-JP" sz="105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86314119-1FAB-4009-90ED-3F2AF8BEFF4C}"/>
              </a:ext>
            </a:extLst>
          </p:cNvPr>
          <p:cNvSpPr/>
          <p:nvPr/>
        </p:nvSpPr>
        <p:spPr>
          <a:xfrm>
            <a:off x="123567" y="6285470"/>
            <a:ext cx="411892" cy="436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ゴシック" panose="020B0400000000000000" pitchFamily="49" charset="-128"/>
                <a:ea typeface="BIZ UDゴシック" panose="020B0400000000000000" pitchFamily="49" charset="-128"/>
              </a:rPr>
              <a:t>８</a:t>
            </a:r>
            <a:endParaRPr kumimoji="1" lang="en-US" altLang="ja-JP" dirty="0">
              <a:solidFill>
                <a:schemeClr val="bg1"/>
              </a:solidFill>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97094295-9BED-430A-A933-AA196F0DEE19}"/>
              </a:ext>
            </a:extLst>
          </p:cNvPr>
          <p:cNvSpPr/>
          <p:nvPr/>
        </p:nvSpPr>
        <p:spPr>
          <a:xfrm>
            <a:off x="267661" y="1684886"/>
            <a:ext cx="4094922" cy="1785405"/>
          </a:xfrm>
          <a:prstGeom prst="roundRect">
            <a:avLst/>
          </a:prstGeom>
          <a:solidFill>
            <a:schemeClr val="accent1">
              <a:lumMod val="60000"/>
              <a:lumOff val="40000"/>
            </a:schemeClr>
          </a:solidFill>
          <a:ln w="101600" cmpd="dbl">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bg1"/>
                </a:solidFill>
                <a:latin typeface="BIZ UDゴシック" panose="020B0400000000000000" pitchFamily="49" charset="-128"/>
                <a:ea typeface="BIZ UDゴシック" panose="020B0400000000000000" pitchFamily="49" charset="-128"/>
              </a:rPr>
              <a:t>【</a:t>
            </a:r>
            <a:r>
              <a:rPr kumimoji="1" lang="ja-JP" altLang="en-US" sz="1600" dirty="0">
                <a:solidFill>
                  <a:schemeClr val="bg1"/>
                </a:solidFill>
                <a:latin typeface="BIZ UDゴシック" panose="020B0400000000000000" pitchFamily="49" charset="-128"/>
                <a:ea typeface="BIZ UDゴシック" panose="020B0400000000000000" pitchFamily="49" charset="-128"/>
              </a:rPr>
              <a:t>松伏町ＤＸ推進本部</a:t>
            </a:r>
            <a:r>
              <a:rPr kumimoji="1" lang="en-US" altLang="ja-JP" sz="1600" dirty="0">
                <a:solidFill>
                  <a:schemeClr val="bg1"/>
                </a:solidFill>
                <a:latin typeface="BIZ UDゴシック" panose="020B0400000000000000" pitchFamily="49" charset="-128"/>
                <a:ea typeface="BIZ UDゴシック" panose="020B0400000000000000" pitchFamily="49" charset="-128"/>
              </a:rPr>
              <a:t>】</a:t>
            </a:r>
          </a:p>
          <a:p>
            <a:endParaRPr lang="en-US" altLang="ja-JP" sz="1600" dirty="0">
              <a:solidFill>
                <a:schemeClr val="bg1"/>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本 部 長</a:t>
            </a:r>
            <a:r>
              <a:rPr lang="ja-JP" altLang="en-US" sz="1400" dirty="0">
                <a:solidFill>
                  <a:schemeClr val="tx1"/>
                </a:solidFill>
                <a:latin typeface="BIZ UDゴシック" panose="020B0400000000000000" pitchFamily="49" charset="-128"/>
                <a:ea typeface="BIZ UDゴシック" panose="020B0400000000000000" pitchFamily="49" charset="-128"/>
              </a:rPr>
              <a:t>：副町長</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参　  与：教育長</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副本部長：</a:t>
            </a:r>
            <a:r>
              <a:rPr lang="ja-JP" altLang="en-US" sz="1400" dirty="0">
                <a:solidFill>
                  <a:schemeClr val="tx1"/>
                </a:solidFill>
                <a:latin typeface="BIZ UDゴシック" panose="020B0400000000000000" pitchFamily="49" charset="-128"/>
                <a:ea typeface="BIZ UDゴシック" panose="020B0400000000000000" pitchFamily="49" charset="-128"/>
              </a:rPr>
              <a:t>企画財政課</a:t>
            </a:r>
            <a:r>
              <a:rPr kumimoji="1" lang="ja-JP" altLang="en-US" sz="1400" dirty="0">
                <a:solidFill>
                  <a:schemeClr val="tx1"/>
                </a:solidFill>
                <a:latin typeface="BIZ UDゴシック" panose="020B0400000000000000" pitchFamily="49" charset="-128"/>
                <a:ea typeface="BIZ UDゴシック" panose="020B0400000000000000" pitchFamily="49" charset="-128"/>
              </a:rPr>
              <a:t>長</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本 部 員：各課長</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AE7D2A9C-882F-41F5-83A9-6D5833881367}"/>
              </a:ext>
            </a:extLst>
          </p:cNvPr>
          <p:cNvSpPr/>
          <p:nvPr/>
        </p:nvSpPr>
        <p:spPr>
          <a:xfrm>
            <a:off x="229266" y="5154314"/>
            <a:ext cx="11715807" cy="818121"/>
          </a:xfrm>
          <a:prstGeom prst="roundRect">
            <a:avLst/>
          </a:prstGeom>
          <a:solidFill>
            <a:schemeClr val="accent1">
              <a:lumMod val="60000"/>
              <a:lumOff val="40000"/>
            </a:schemeClr>
          </a:solidFill>
          <a:ln w="101600" cmpd="dbl">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ゴシック" panose="020B0400000000000000" pitchFamily="49" charset="-128"/>
                <a:ea typeface="BIZ UDゴシック" panose="020B0400000000000000" pitchFamily="49" charset="-128"/>
              </a:rPr>
              <a:t>　　　　　    　</a:t>
            </a:r>
            <a:r>
              <a:rPr kumimoji="1" lang="en-US" altLang="ja-JP" dirty="0">
                <a:solidFill>
                  <a:schemeClr val="bg1"/>
                </a:solidFill>
                <a:latin typeface="BIZ UDゴシック" panose="020B0400000000000000" pitchFamily="49" charset="-128"/>
                <a:ea typeface="BIZ UDゴシック" panose="020B0400000000000000" pitchFamily="49" charset="-128"/>
              </a:rPr>
              <a:t>【</a:t>
            </a:r>
            <a:r>
              <a:rPr kumimoji="1" lang="ja-JP" altLang="en-US" dirty="0">
                <a:solidFill>
                  <a:schemeClr val="bg1"/>
                </a:solidFill>
                <a:latin typeface="BIZ UDゴシック" panose="020B0400000000000000" pitchFamily="49" charset="-128"/>
                <a:ea typeface="BIZ UDゴシック" panose="020B0400000000000000" pitchFamily="49" charset="-128"/>
              </a:rPr>
              <a:t>事務局</a:t>
            </a:r>
            <a:r>
              <a:rPr kumimoji="1" lang="en-US" altLang="ja-JP" dirty="0">
                <a:solidFill>
                  <a:schemeClr val="bg1"/>
                </a:solidFill>
                <a:latin typeface="BIZ UDゴシック" panose="020B0400000000000000" pitchFamily="49" charset="-128"/>
                <a:ea typeface="BIZ UDゴシック" panose="020B0400000000000000" pitchFamily="49" charset="-128"/>
              </a:rPr>
              <a:t>】</a:t>
            </a:r>
            <a:r>
              <a:rPr lang="ja-JP" altLang="en-US" dirty="0">
                <a:solidFill>
                  <a:schemeClr val="tx1"/>
                </a:solidFill>
                <a:latin typeface="BIZ UDゴシック" panose="020B0400000000000000" pitchFamily="49" charset="-128"/>
                <a:ea typeface="BIZ UDゴシック" panose="020B0400000000000000" pitchFamily="49" charset="-128"/>
              </a:rPr>
              <a:t>　　　</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r>
              <a:rPr lang="ja-JP" altLang="en-US" dirty="0">
                <a:solidFill>
                  <a:schemeClr val="tx1"/>
                </a:solidFill>
                <a:latin typeface="BIZ UDゴシック" panose="020B0400000000000000" pitchFamily="49" charset="-128"/>
                <a:ea typeface="BIZ UDゴシック" panose="020B0400000000000000" pitchFamily="49" charset="-128"/>
              </a:rPr>
              <a:t>　　　　　     　</a:t>
            </a:r>
            <a:r>
              <a:rPr lang="ja-JP" altLang="en-US" sz="1600" dirty="0">
                <a:solidFill>
                  <a:schemeClr val="tx1"/>
                </a:solidFill>
                <a:latin typeface="BIZ UDゴシック" panose="020B0400000000000000" pitchFamily="49" charset="-128"/>
                <a:ea typeface="BIZ UDゴシック" panose="020B0400000000000000" pitchFamily="49" charset="-128"/>
              </a:rPr>
              <a:t>企画財政課総合政策担当</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82D89769-51E8-412E-8F96-571A6966D352}"/>
              </a:ext>
            </a:extLst>
          </p:cNvPr>
          <p:cNvSpPr/>
          <p:nvPr/>
        </p:nvSpPr>
        <p:spPr>
          <a:xfrm>
            <a:off x="4565492" y="2753976"/>
            <a:ext cx="3501228" cy="1801665"/>
          </a:xfrm>
          <a:prstGeom prst="roundRect">
            <a:avLst/>
          </a:prstGeom>
          <a:solidFill>
            <a:schemeClr val="accent1">
              <a:lumMod val="60000"/>
              <a:lumOff val="40000"/>
            </a:schemeClr>
          </a:solidFill>
          <a:ln w="101600" cmpd="dbl">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en-US" altLang="ja-JP" sz="1400" dirty="0">
                <a:solidFill>
                  <a:schemeClr val="tx1"/>
                </a:solidFill>
                <a:latin typeface="BIZ UDゴシック" panose="020B0400000000000000" pitchFamily="49" charset="-128"/>
                <a:ea typeface="BIZ UDゴシック" panose="020B0400000000000000" pitchFamily="49" charset="-128"/>
              </a:rPr>
              <a:t> </a:t>
            </a:r>
          </a:p>
          <a:p>
            <a:r>
              <a:rPr lang="en-US" altLang="ja-JP" sz="1400" dirty="0">
                <a:solidFill>
                  <a:schemeClr val="tx1"/>
                </a:solidFill>
                <a:latin typeface="BIZ UDゴシック" panose="020B0400000000000000" pitchFamily="49" charset="-128"/>
                <a:ea typeface="BIZ UDゴシック" panose="020B0400000000000000" pitchFamily="49" charset="-128"/>
              </a:rPr>
              <a:t> </a:t>
            </a:r>
          </a:p>
          <a:p>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企画財政課  総合政策担当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各担当課職員</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lang="en-US" altLang="ja-JP" dirty="0">
              <a:solidFill>
                <a:schemeClr val="tx1"/>
              </a:solidFill>
              <a:latin typeface="BIZ UDゴシック" panose="020B0400000000000000" pitchFamily="49" charset="-128"/>
              <a:ea typeface="BIZ UDゴシック" panose="020B0400000000000000" pitchFamily="49" charset="-128"/>
            </a:endParaRPr>
          </a:p>
          <a:p>
            <a:endParaRPr kumimoji="1" lang="en-US" altLang="ja-JP" dirty="0">
              <a:solidFill>
                <a:schemeClr val="tx1"/>
              </a:solidFill>
              <a:latin typeface="BIZ UDゴシック" panose="020B0400000000000000" pitchFamily="49" charset="-128"/>
              <a:ea typeface="BIZ UDゴシック" panose="020B0400000000000000" pitchFamily="49" charset="-128"/>
            </a:endParaRPr>
          </a:p>
          <a:p>
            <a:endParaRPr kumimoji="1"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6" name="四角形: 角を丸くする 35">
            <a:extLst>
              <a:ext uri="{FF2B5EF4-FFF2-40B4-BE49-F238E27FC236}">
                <a16:creationId xmlns:a16="http://schemas.microsoft.com/office/drawing/2014/main" id="{A82094BC-7CFD-4C2A-8593-BE06F002B2CC}"/>
              </a:ext>
            </a:extLst>
          </p:cNvPr>
          <p:cNvSpPr/>
          <p:nvPr/>
        </p:nvSpPr>
        <p:spPr>
          <a:xfrm>
            <a:off x="8248662" y="2758295"/>
            <a:ext cx="3800252" cy="1806780"/>
          </a:xfrm>
          <a:prstGeom prst="roundRect">
            <a:avLst/>
          </a:prstGeom>
          <a:solidFill>
            <a:schemeClr val="accent1">
              <a:lumMod val="60000"/>
              <a:lumOff val="40000"/>
            </a:schemeClr>
          </a:solidFill>
          <a:ln w="101600" cmpd="dbl">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ja-JP" altLang="en-US" sz="1400" dirty="0">
                <a:solidFill>
                  <a:schemeClr val="tx1"/>
                </a:solidFill>
                <a:latin typeface="BIZ UDゴシック" panose="020B0400000000000000" pitchFamily="49" charset="-128"/>
                <a:ea typeface="BIZ UDゴシック" panose="020B0400000000000000" pitchFamily="49" charset="-128"/>
              </a:rPr>
              <a:t> </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企画財政課  総合政策担当</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lumMod val="50000"/>
                    <a:lumOff val="50000"/>
                  </a:schemeClr>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総務課　 　 職員文書担当</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lang="en-US" altLang="ja-JP" dirty="0">
              <a:solidFill>
                <a:schemeClr val="tx1"/>
              </a:solidFill>
              <a:latin typeface="BIZ UDゴシック" panose="020B0400000000000000" pitchFamily="49" charset="-128"/>
              <a:ea typeface="BIZ UDゴシック" panose="020B0400000000000000" pitchFamily="49" charset="-128"/>
            </a:endParaRPr>
          </a:p>
          <a:p>
            <a:endParaRPr kumimoji="1" lang="en-US" altLang="ja-JP" dirty="0">
              <a:solidFill>
                <a:schemeClr val="tx1"/>
              </a:solidFill>
              <a:latin typeface="BIZ UDゴシック" panose="020B0400000000000000" pitchFamily="49" charset="-128"/>
              <a:ea typeface="BIZ UDゴシック" panose="020B0400000000000000" pitchFamily="49" charset="-128"/>
            </a:endParaRPr>
          </a:p>
          <a:p>
            <a:endParaRPr kumimoji="1"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7" name="四角形: 角を丸くする 36">
            <a:extLst>
              <a:ext uri="{FF2B5EF4-FFF2-40B4-BE49-F238E27FC236}">
                <a16:creationId xmlns:a16="http://schemas.microsoft.com/office/drawing/2014/main" id="{3B9B8BD9-D12A-490A-B76E-94FB5C64B09E}"/>
              </a:ext>
            </a:extLst>
          </p:cNvPr>
          <p:cNvSpPr/>
          <p:nvPr/>
        </p:nvSpPr>
        <p:spPr>
          <a:xfrm>
            <a:off x="6359646" y="1684887"/>
            <a:ext cx="3800253" cy="481634"/>
          </a:xfrm>
          <a:prstGeom prst="roundRect">
            <a:avLst/>
          </a:prstGeom>
          <a:solidFill>
            <a:schemeClr val="accent1">
              <a:lumMod val="60000"/>
              <a:lumOff val="40000"/>
            </a:schemeClr>
          </a:solidFill>
          <a:ln w="101600" cmpd="dbl">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BIZ UDゴシック" panose="020B0400000000000000" pitchFamily="49" charset="-128"/>
                <a:ea typeface="BIZ UDゴシック" panose="020B0400000000000000" pitchFamily="49" charset="-128"/>
              </a:rPr>
              <a:t>全職員</a:t>
            </a:r>
            <a:endParaRPr kumimoji="1" lang="en-US" altLang="ja-JP" sz="2400" dirty="0">
              <a:solidFill>
                <a:schemeClr val="bg1"/>
              </a:solidFill>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28875F89-BB09-47D5-9C1F-71396C55F260}"/>
              </a:ext>
            </a:extLst>
          </p:cNvPr>
          <p:cNvSpPr/>
          <p:nvPr/>
        </p:nvSpPr>
        <p:spPr>
          <a:xfrm>
            <a:off x="2830726" y="2634746"/>
            <a:ext cx="1414481" cy="6489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latin typeface="BIZ UDゴシック" panose="020B0400000000000000" pitchFamily="49" charset="-128"/>
                <a:ea typeface="BIZ UDゴシック" panose="020B0400000000000000" pitchFamily="49" charset="-128"/>
              </a:rPr>
              <a:t>本計画の決定</a:t>
            </a:r>
          </a:p>
          <a:p>
            <a:pPr algn="ctr"/>
            <a:r>
              <a:rPr kumimoji="1" lang="ja-JP" altLang="en-US" sz="1200" dirty="0">
                <a:solidFill>
                  <a:srgbClr val="FF0000"/>
                </a:solidFill>
                <a:latin typeface="BIZ UDゴシック" panose="020B0400000000000000" pitchFamily="49" charset="-128"/>
                <a:ea typeface="BIZ UDゴシック" panose="020B0400000000000000" pitchFamily="49" charset="-128"/>
              </a:rPr>
              <a:t>その他重要事項の</a:t>
            </a:r>
            <a:endParaRPr kumimoji="1" lang="en-US" altLang="ja-JP" sz="12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1200" dirty="0">
                <a:solidFill>
                  <a:srgbClr val="FF0000"/>
                </a:solidFill>
                <a:latin typeface="BIZ UDゴシック" panose="020B0400000000000000" pitchFamily="49" charset="-128"/>
                <a:ea typeface="BIZ UDゴシック" panose="020B0400000000000000" pitchFamily="49" charset="-128"/>
              </a:rPr>
              <a:t>審議・決定</a:t>
            </a:r>
          </a:p>
        </p:txBody>
      </p:sp>
      <p:sp>
        <p:nvSpPr>
          <p:cNvPr id="42" name="正方形/長方形 41">
            <a:extLst>
              <a:ext uri="{FF2B5EF4-FFF2-40B4-BE49-F238E27FC236}">
                <a16:creationId xmlns:a16="http://schemas.microsoft.com/office/drawing/2014/main" id="{74A8E371-742E-4B9B-A938-84E9E097E885}"/>
              </a:ext>
            </a:extLst>
          </p:cNvPr>
          <p:cNvSpPr/>
          <p:nvPr/>
        </p:nvSpPr>
        <p:spPr>
          <a:xfrm>
            <a:off x="6883000" y="5298657"/>
            <a:ext cx="3564210" cy="5353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latin typeface="BIZ UDゴシック" panose="020B0400000000000000" pitchFamily="49" charset="-128"/>
                <a:ea typeface="BIZ UDゴシック" panose="020B0400000000000000" pitchFamily="49" charset="-128"/>
              </a:rPr>
              <a:t>企画立案</a:t>
            </a:r>
            <a:r>
              <a:rPr lang="ja-JP" altLang="en-US" dirty="0">
                <a:solidFill>
                  <a:srgbClr val="FF0000"/>
                </a:solidFill>
                <a:latin typeface="BIZ UDゴシック" panose="020B0400000000000000" pitchFamily="49" charset="-128"/>
                <a:ea typeface="BIZ UDゴシック" panose="020B0400000000000000" pitchFamily="49" charset="-128"/>
              </a:rPr>
              <a:t>・</a:t>
            </a:r>
            <a:r>
              <a:rPr kumimoji="1" lang="ja-JP" altLang="en-US" dirty="0">
                <a:solidFill>
                  <a:srgbClr val="FF0000"/>
                </a:solidFill>
                <a:latin typeface="BIZ UDゴシック" panose="020B0400000000000000" pitchFamily="49" charset="-128"/>
                <a:ea typeface="BIZ UDゴシック" panose="020B0400000000000000" pitchFamily="49" charset="-128"/>
              </a:rPr>
              <a:t>庁内周知</a:t>
            </a:r>
          </a:p>
        </p:txBody>
      </p:sp>
      <p:sp>
        <p:nvSpPr>
          <p:cNvPr id="43" name="正方形/長方形 42">
            <a:extLst>
              <a:ext uri="{FF2B5EF4-FFF2-40B4-BE49-F238E27FC236}">
                <a16:creationId xmlns:a16="http://schemas.microsoft.com/office/drawing/2014/main" id="{F65EF0E1-74E1-47F4-89F8-CDDD71FE01CB}"/>
              </a:ext>
            </a:extLst>
          </p:cNvPr>
          <p:cNvSpPr/>
          <p:nvPr/>
        </p:nvSpPr>
        <p:spPr>
          <a:xfrm>
            <a:off x="5490197" y="3840450"/>
            <a:ext cx="1833758" cy="5894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rgbClr val="FF0000"/>
                </a:solidFill>
                <a:latin typeface="BIZ UDゴシック" panose="020B0400000000000000" pitchFamily="49" charset="-128"/>
                <a:ea typeface="BIZ UDゴシック" panose="020B0400000000000000" pitchFamily="49" charset="-128"/>
              </a:rPr>
              <a:t>WG</a:t>
            </a:r>
            <a:r>
              <a:rPr kumimoji="1" lang="ja-JP" altLang="en-US" sz="1200" dirty="0">
                <a:solidFill>
                  <a:srgbClr val="FF0000"/>
                </a:solidFill>
                <a:latin typeface="BIZ UDゴシック" panose="020B0400000000000000" pitchFamily="49" charset="-128"/>
                <a:ea typeface="BIZ UDゴシック" panose="020B0400000000000000" pitchFamily="49" charset="-128"/>
              </a:rPr>
              <a:t>等による定期的な</a:t>
            </a:r>
          </a:p>
          <a:p>
            <a:pPr algn="ctr"/>
            <a:r>
              <a:rPr kumimoji="1" lang="ja-JP" altLang="en-US" sz="1200" dirty="0">
                <a:solidFill>
                  <a:srgbClr val="FF0000"/>
                </a:solidFill>
                <a:latin typeface="BIZ UDゴシック" panose="020B0400000000000000" pitchFamily="49" charset="-128"/>
                <a:ea typeface="BIZ UDゴシック" panose="020B0400000000000000" pitchFamily="49" charset="-128"/>
              </a:rPr>
              <a:t>意見交換等を実施</a:t>
            </a:r>
          </a:p>
        </p:txBody>
      </p:sp>
      <p:sp>
        <p:nvSpPr>
          <p:cNvPr id="44" name="正方形/長方形 43">
            <a:extLst>
              <a:ext uri="{FF2B5EF4-FFF2-40B4-BE49-F238E27FC236}">
                <a16:creationId xmlns:a16="http://schemas.microsoft.com/office/drawing/2014/main" id="{7FEAB6C4-C2B8-4492-915B-FC46810685CB}"/>
              </a:ext>
            </a:extLst>
          </p:cNvPr>
          <p:cNvSpPr/>
          <p:nvPr/>
        </p:nvSpPr>
        <p:spPr>
          <a:xfrm>
            <a:off x="9201221" y="3857208"/>
            <a:ext cx="1621488" cy="5894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latin typeface="BIZ UDゴシック" panose="020B0400000000000000" pitchFamily="49" charset="-128"/>
                <a:ea typeface="BIZ UDゴシック" panose="020B0400000000000000" pitchFamily="49" charset="-128"/>
              </a:rPr>
              <a:t>研修機会の提供</a:t>
            </a:r>
            <a:endParaRPr kumimoji="1" lang="ja-JP" altLang="en-US" sz="1400" dirty="0">
              <a:solidFill>
                <a:srgbClr val="FF0000"/>
              </a:solidFill>
              <a:latin typeface="BIZ UDゴシック" panose="020B0400000000000000" pitchFamily="49" charset="-128"/>
              <a:ea typeface="BIZ UDゴシック" panose="020B0400000000000000" pitchFamily="49" charset="-128"/>
            </a:endParaRPr>
          </a:p>
        </p:txBody>
      </p:sp>
      <p:sp>
        <p:nvSpPr>
          <p:cNvPr id="47" name="正方形/長方形 46">
            <a:extLst>
              <a:ext uri="{FF2B5EF4-FFF2-40B4-BE49-F238E27FC236}">
                <a16:creationId xmlns:a16="http://schemas.microsoft.com/office/drawing/2014/main" id="{8C047B59-1437-46C4-817F-D6C9464CACF9}"/>
              </a:ext>
            </a:extLst>
          </p:cNvPr>
          <p:cNvSpPr/>
          <p:nvPr/>
        </p:nvSpPr>
        <p:spPr>
          <a:xfrm>
            <a:off x="0" y="1006463"/>
            <a:ext cx="2583864" cy="369332"/>
          </a:xfrm>
          <a:prstGeom prst="rect">
            <a:avLst/>
          </a:prstGeom>
        </p:spPr>
        <p:txBody>
          <a:bodyPr wrap="square">
            <a:spAutoFit/>
          </a:bodyPr>
          <a:lstStyle/>
          <a:p>
            <a:pPr algn="just">
              <a:spcAft>
                <a:spcPts val="0"/>
              </a:spcAft>
            </a:pPr>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推進体制図</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8E35688-465B-447C-9B06-A8DD640B0695}"/>
              </a:ext>
            </a:extLst>
          </p:cNvPr>
          <p:cNvSpPr txBox="1"/>
          <p:nvPr/>
        </p:nvSpPr>
        <p:spPr>
          <a:xfrm>
            <a:off x="4525737" y="2885517"/>
            <a:ext cx="3863404" cy="584775"/>
          </a:xfrm>
          <a:prstGeom prst="rect">
            <a:avLst/>
          </a:prstGeom>
          <a:noFill/>
        </p:spPr>
        <p:txBody>
          <a:bodyPr wrap="square" rtlCol="0">
            <a:spAutoFit/>
          </a:bodyPr>
          <a:lstStyle/>
          <a:p>
            <a:r>
              <a:rPr kumimoji="1" lang="en-US" altLang="ja-JP" sz="1600" dirty="0">
                <a:solidFill>
                  <a:schemeClr val="bg1"/>
                </a:solidFill>
                <a:latin typeface="BIZ UDゴシック" panose="020B0400000000000000" pitchFamily="49" charset="-128"/>
                <a:ea typeface="BIZ UDゴシック" panose="020B0400000000000000" pitchFamily="49" charset="-128"/>
              </a:rPr>
              <a:t>【</a:t>
            </a:r>
            <a:r>
              <a:rPr kumimoji="1" lang="ja-JP" altLang="en-US" sz="1600" dirty="0">
                <a:solidFill>
                  <a:schemeClr val="bg1"/>
                </a:solidFill>
                <a:latin typeface="BIZ UDゴシック" panose="020B0400000000000000" pitchFamily="49" charset="-128"/>
                <a:ea typeface="BIZ UDゴシック" panose="020B0400000000000000" pitchFamily="49" charset="-128"/>
              </a:rPr>
              <a:t>庁内意見の吸上・調整・取組支援</a:t>
            </a:r>
            <a:r>
              <a:rPr kumimoji="1" lang="en-US" altLang="ja-JP" sz="1600" dirty="0">
                <a:solidFill>
                  <a:schemeClr val="bg1"/>
                </a:solidFill>
                <a:latin typeface="BIZ UDゴシック" panose="020B0400000000000000" pitchFamily="49" charset="-128"/>
                <a:ea typeface="BIZ UDゴシック" panose="020B0400000000000000" pitchFamily="49" charset="-128"/>
              </a:rPr>
              <a:t>】</a:t>
            </a:r>
          </a:p>
          <a:p>
            <a:endParaRPr kumimoji="1" lang="en-US" altLang="ja-JP" sz="1600" dirty="0">
              <a:solidFill>
                <a:schemeClr val="bg1"/>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3DB519D1-5F99-414E-8B49-C1376BA78A82}"/>
              </a:ext>
            </a:extLst>
          </p:cNvPr>
          <p:cNvSpPr txBox="1"/>
          <p:nvPr/>
        </p:nvSpPr>
        <p:spPr>
          <a:xfrm>
            <a:off x="8125951" y="2901420"/>
            <a:ext cx="4353644" cy="338554"/>
          </a:xfrm>
          <a:prstGeom prst="rect">
            <a:avLst/>
          </a:prstGeom>
          <a:noFill/>
        </p:spPr>
        <p:txBody>
          <a:bodyPr wrap="square" rtlCol="0">
            <a:spAutoFit/>
          </a:bodyPr>
          <a:lstStyle/>
          <a:p>
            <a:r>
              <a:rPr kumimoji="1" lang="en-US" altLang="ja-JP" sz="1600" dirty="0">
                <a:solidFill>
                  <a:schemeClr val="bg1"/>
                </a:solidFill>
                <a:latin typeface="BIZ UDゴシック" panose="020B0400000000000000" pitchFamily="49" charset="-128"/>
                <a:ea typeface="BIZ UDゴシック" panose="020B0400000000000000" pitchFamily="49" charset="-128"/>
              </a:rPr>
              <a:t>【</a:t>
            </a:r>
            <a:r>
              <a:rPr kumimoji="1" lang="ja-JP" altLang="en-US" sz="1600" dirty="0">
                <a:solidFill>
                  <a:schemeClr val="bg1"/>
                </a:solidFill>
                <a:latin typeface="BIZ UDゴシック" panose="020B0400000000000000" pitchFamily="49" charset="-128"/>
                <a:ea typeface="BIZ UDゴシック" panose="020B0400000000000000" pitchFamily="49" charset="-128"/>
              </a:rPr>
              <a:t>ＤＸ推進人材の育成・職員の意識改革</a:t>
            </a:r>
            <a:r>
              <a:rPr kumimoji="1" lang="en-US" altLang="ja-JP" sz="1600" dirty="0">
                <a:solidFill>
                  <a:schemeClr val="bg1"/>
                </a:solidFill>
                <a:latin typeface="BIZ UDゴシック" panose="020B0400000000000000" pitchFamily="49" charset="-128"/>
                <a:ea typeface="BIZ UDゴシック" panose="020B0400000000000000" pitchFamily="49" charset="-128"/>
              </a:rPr>
              <a:t>】</a:t>
            </a:r>
          </a:p>
        </p:txBody>
      </p:sp>
      <p:sp>
        <p:nvSpPr>
          <p:cNvPr id="26" name="矢印: 右 25">
            <a:extLst>
              <a:ext uri="{FF2B5EF4-FFF2-40B4-BE49-F238E27FC236}">
                <a16:creationId xmlns:a16="http://schemas.microsoft.com/office/drawing/2014/main" id="{BBB085DD-A8F8-496E-A637-B8A175C63AA4}"/>
              </a:ext>
            </a:extLst>
          </p:cNvPr>
          <p:cNvSpPr/>
          <p:nvPr/>
        </p:nvSpPr>
        <p:spPr>
          <a:xfrm rot="16200000">
            <a:off x="2081043" y="4131124"/>
            <a:ext cx="1302353" cy="418913"/>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4426C863-AD92-453C-9330-78022B47DDBE}"/>
              </a:ext>
            </a:extLst>
          </p:cNvPr>
          <p:cNvSpPr/>
          <p:nvPr/>
        </p:nvSpPr>
        <p:spPr>
          <a:xfrm rot="16200000">
            <a:off x="6845372" y="2256866"/>
            <a:ext cx="376141" cy="346545"/>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D359ECDA-48A5-4AA8-B07F-D6CE7693B14B}"/>
              </a:ext>
            </a:extLst>
          </p:cNvPr>
          <p:cNvSpPr/>
          <p:nvPr/>
        </p:nvSpPr>
        <p:spPr>
          <a:xfrm rot="16200000">
            <a:off x="9264612" y="2256870"/>
            <a:ext cx="376141" cy="346545"/>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4C7984D7-EE8C-4630-81A7-079F08BBB4E4}"/>
              </a:ext>
            </a:extLst>
          </p:cNvPr>
          <p:cNvSpPr/>
          <p:nvPr/>
        </p:nvSpPr>
        <p:spPr>
          <a:xfrm rot="16200000">
            <a:off x="6219006" y="4654267"/>
            <a:ext cx="376141" cy="346545"/>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A5267631-1426-480B-B44A-D76A0ED78B35}"/>
              </a:ext>
            </a:extLst>
          </p:cNvPr>
          <p:cNvSpPr/>
          <p:nvPr/>
        </p:nvSpPr>
        <p:spPr>
          <a:xfrm rot="16200000">
            <a:off x="9971828" y="4660323"/>
            <a:ext cx="376141" cy="346545"/>
          </a:xfrm>
          <a:prstGeom prst="rightArrow">
            <a:avLst>
              <a:gd name="adj1" fmla="val 50000"/>
              <a:gd name="adj2" fmla="val 479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6976139"/>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242852"/>
      </a:dk2>
      <a:lt2>
        <a:srgbClr val="84B2F6"/>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4521</TotalTime>
  <Words>2811</Words>
  <Application>Microsoft Office PowerPoint</Application>
  <PresentationFormat>ワイド画面</PresentationFormat>
  <Paragraphs>361</Paragraphs>
  <Slides>19</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19</vt:i4>
      </vt:variant>
    </vt:vector>
  </HeadingPairs>
  <TitlesOfParts>
    <vt:vector size="32" baseType="lpstr">
      <vt:lpstr>BIZ UDPゴシック</vt:lpstr>
      <vt:lpstr>BIZ UDゴシック</vt:lpstr>
      <vt:lpstr>HGS創英角ｺﾞｼｯｸUB</vt:lpstr>
      <vt:lpstr>HG丸ｺﾞｼｯｸM-PRO</vt:lpstr>
      <vt:lpstr>HG創英ﾌﾟﾚｾﾞﾝｽEB</vt:lpstr>
      <vt:lpstr>游ゴシック</vt:lpstr>
      <vt:lpstr>游ゴシック Light</vt:lpstr>
      <vt:lpstr>Arial</vt:lpstr>
      <vt:lpstr>Century Gothic</vt:lpstr>
      <vt:lpstr>Tahoma</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武志</dc:creator>
  <cp:lastModifiedBy>松伏町役場</cp:lastModifiedBy>
  <cp:revision>454</cp:revision>
  <cp:lastPrinted>2024-03-04T04:57:25Z</cp:lastPrinted>
  <dcterms:created xsi:type="dcterms:W3CDTF">2023-08-30T06:23:03Z</dcterms:created>
  <dcterms:modified xsi:type="dcterms:W3CDTF">2024-03-26T23:56:08Z</dcterms:modified>
</cp:coreProperties>
</file>