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76" r:id="rId3"/>
    <p:sldId id="283" r:id="rId4"/>
    <p:sldId id="279" r:id="rId5"/>
    <p:sldId id="269" r:id="rId6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既定のセクション" id="{4210DA63-1327-4342-94B6-81FF1B025FA9}">
          <p14:sldIdLst>
            <p14:sldId id="256"/>
            <p14:sldId id="276"/>
            <p14:sldId id="283"/>
            <p14:sldId id="279"/>
            <p14:sldId id="26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5050"/>
    <a:srgbClr val="FF79FF"/>
    <a:srgbClr val="FFC9FF"/>
    <a:srgbClr val="FF99FF"/>
    <a:srgbClr val="9DC3E6"/>
    <a:srgbClr val="FFCCCC"/>
    <a:srgbClr val="CCCCFF"/>
    <a:srgbClr val="CC99FF"/>
    <a:srgbClr val="FF7C80"/>
    <a:srgbClr val="CC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337" autoAdjust="0"/>
    <p:restoredTop sz="95622" autoAdjust="0"/>
  </p:normalViewPr>
  <p:slideViewPr>
    <p:cSldViewPr snapToGrid="0">
      <p:cViewPr varScale="1">
        <p:scale>
          <a:sx n="82" d="100"/>
          <a:sy n="82" d="100"/>
        </p:scale>
        <p:origin x="-9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NULL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plotArea>
      <c:layout>
        <c:manualLayout>
          <c:layoutTarget val="inner"/>
          <c:xMode val="edge"/>
          <c:yMode val="edge"/>
          <c:x val="6.037323628282968E-2"/>
          <c:y val="9.4059804853308199E-2"/>
          <c:w val="0.92378803081580252"/>
          <c:h val="0.73259404795479921"/>
        </c:manualLayout>
      </c:layout>
      <c:lineChart>
        <c:grouping val="standard"/>
        <c:ser>
          <c:idx val="0"/>
          <c:order val="0"/>
          <c:tx>
            <c:strRef>
              <c:f>'(概要版)表1-2'!$R$4</c:f>
              <c:strCache>
                <c:ptCount val="1"/>
                <c:pt idx="0">
                  <c:v>総人口（人）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Pt>
            <c:idx val="6"/>
            <c:marker>
              <c:symbol val="circle"/>
              <c:size val="5"/>
              <c:spPr>
                <a:solidFill>
                  <a:srgbClr val="FF0000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spPr>
              <a:ln w="28575" cap="rnd">
                <a:solidFill>
                  <a:srgbClr val="FF0000"/>
                </a:solidFill>
                <a:round/>
              </a:ln>
              <a:effectLst/>
            </c:spPr>
          </c:dPt>
          <c:dPt>
            <c:idx val="10"/>
            <c:marker>
              <c:symbol val="circle"/>
              <c:size val="5"/>
              <c:spPr>
                <a:solidFill>
                  <a:srgbClr val="FF0000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spPr>
              <a:ln w="28575" cap="rnd">
                <a:solidFill>
                  <a:srgbClr val="FF0000"/>
                </a:solidFill>
                <a:round/>
              </a:ln>
              <a:effectLst/>
            </c:spPr>
          </c:dPt>
          <c:dPt>
            <c:idx val="12"/>
            <c:marker>
              <c:symbol val="circle"/>
              <c:size val="5"/>
              <c:spPr>
                <a:solidFill>
                  <a:srgbClr val="FF0000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spPr>
              <a:ln w="28575" cap="rnd">
                <a:solidFill>
                  <a:srgbClr val="FF0000"/>
                </a:solidFill>
                <a:round/>
              </a:ln>
              <a:effectLst/>
            </c:spPr>
          </c:dPt>
          <c:dPt>
            <c:idx val="16"/>
            <c:marker>
              <c:symbol val="circle"/>
              <c:size val="5"/>
              <c:spPr>
                <a:solidFill>
                  <a:srgbClr val="FF0000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spPr>
              <a:ln w="28575" cap="rnd">
                <a:solidFill>
                  <a:srgbClr val="FF0000"/>
                </a:solidFill>
                <a:round/>
              </a:ln>
              <a:effectLst/>
            </c:spPr>
          </c:dPt>
          <c:dLbls>
            <c:dLbl>
              <c:idx val="6"/>
              <c:layout>
                <c:manualLayout>
                  <c:x val="-3.1179515087611964E-2"/>
                  <c:y val="-3.703696128892987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3.3333333333333451E-2"/>
                  <c:y val="-4.166666666666669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3.2505342879656431E-2"/>
                  <c:y val="-3.817931849427919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2.2936117866476379E-2"/>
                  <c:y val="-4.172682960084540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'(概要版)表1-2'!$B$5:$B$45</c:f>
              <c:numCache>
                <c:formatCode>0_);[Red]\(0\)</c:formatCode>
                <c:ptCount val="17"/>
                <c:pt idx="0">
                  <c:v>1980</c:v>
                </c:pt>
                <c:pt idx="1">
                  <c:v>1985</c:v>
                </c:pt>
                <c:pt idx="2">
                  <c:v>1990</c:v>
                </c:pt>
                <c:pt idx="3">
                  <c:v>1995</c:v>
                </c:pt>
                <c:pt idx="4">
                  <c:v>2000</c:v>
                </c:pt>
                <c:pt idx="5">
                  <c:v>2005</c:v>
                </c:pt>
                <c:pt idx="6" formatCode="General">
                  <c:v>2010</c:v>
                </c:pt>
                <c:pt idx="7" formatCode="General">
                  <c:v>2015</c:v>
                </c:pt>
                <c:pt idx="8" formatCode="General">
                  <c:v>2020</c:v>
                </c:pt>
                <c:pt idx="9" formatCode="General">
                  <c:v>2025</c:v>
                </c:pt>
                <c:pt idx="10" formatCode="General">
                  <c:v>2030</c:v>
                </c:pt>
                <c:pt idx="11" formatCode="General">
                  <c:v>2035</c:v>
                </c:pt>
                <c:pt idx="12" formatCode="General">
                  <c:v>2040</c:v>
                </c:pt>
                <c:pt idx="13" formatCode="General">
                  <c:v>2045</c:v>
                </c:pt>
                <c:pt idx="14" formatCode="General">
                  <c:v>2050</c:v>
                </c:pt>
                <c:pt idx="15" formatCode="General">
                  <c:v>2055</c:v>
                </c:pt>
                <c:pt idx="16" formatCode="General">
                  <c:v>2060</c:v>
                </c:pt>
              </c:numCache>
            </c:numRef>
          </c:cat>
          <c:val>
            <c:numRef>
              <c:f>'(概要版)表1-2'!$R$5:$R$45</c:f>
              <c:numCache>
                <c:formatCode>#,##0;[Red]\-#,##0</c:formatCode>
                <c:ptCount val="17"/>
                <c:pt idx="0">
                  <c:v>18462</c:v>
                </c:pt>
                <c:pt idx="1">
                  <c:v>20340</c:v>
                </c:pt>
                <c:pt idx="2">
                  <c:v>24194</c:v>
                </c:pt>
                <c:pt idx="3">
                  <c:v>27775</c:v>
                </c:pt>
                <c:pt idx="4">
                  <c:v>29021</c:v>
                </c:pt>
                <c:pt idx="5">
                  <c:v>30857</c:v>
                </c:pt>
                <c:pt idx="6">
                  <c:v>31153</c:v>
                </c:pt>
                <c:pt idx="7">
                  <c:v>31026</c:v>
                </c:pt>
                <c:pt idx="8">
                  <c:v>30559</c:v>
                </c:pt>
                <c:pt idx="9">
                  <c:v>29743</c:v>
                </c:pt>
                <c:pt idx="10">
                  <c:v>28689</c:v>
                </c:pt>
                <c:pt idx="11">
                  <c:v>27470</c:v>
                </c:pt>
                <c:pt idx="12">
                  <c:v>26152</c:v>
                </c:pt>
                <c:pt idx="13">
                  <c:v>24772</c:v>
                </c:pt>
                <c:pt idx="14">
                  <c:v>23331</c:v>
                </c:pt>
                <c:pt idx="15">
                  <c:v>21811</c:v>
                </c:pt>
                <c:pt idx="16">
                  <c:v>20213</c:v>
                </c:pt>
              </c:numCache>
            </c:numRef>
          </c:val>
        </c:ser>
        <c:ser>
          <c:idx val="2"/>
          <c:order val="1"/>
          <c:tx>
            <c:strRef>
              <c:f>'(概要版)表1-2'!$T$4</c:f>
              <c:strCache>
                <c:ptCount val="1"/>
                <c:pt idx="0">
                  <c:v>年少人口(0～14歳）（人）</c:v>
                </c:pt>
              </c:strCache>
            </c:strRef>
          </c:tx>
          <c:spPr>
            <a:ln w="19050" cap="rnd">
              <a:solidFill>
                <a:srgbClr val="00B050"/>
              </a:solidFill>
              <a:prstDash val="sysDash"/>
              <a:round/>
            </a:ln>
            <a:effectLst/>
          </c:spPr>
          <c:marker>
            <c:symbol val="none"/>
          </c:marker>
          <c:dPt>
            <c:idx val="6"/>
            <c:marker>
              <c:symbol val="circle"/>
              <c:size val="5"/>
              <c:spPr>
                <a:solidFill>
                  <a:srgbClr val="00B050"/>
                </a:solidFill>
                <a:ln w="9525">
                  <a:solidFill>
                    <a:schemeClr val="accent6">
                      <a:lumMod val="50000"/>
                    </a:schemeClr>
                  </a:solidFill>
                </a:ln>
                <a:effectLst/>
              </c:spPr>
            </c:marker>
          </c:dPt>
          <c:dPt>
            <c:idx val="10"/>
            <c:marker>
              <c:symbol val="circle"/>
              <c:size val="5"/>
              <c:spPr>
                <a:solidFill>
                  <a:srgbClr val="00B050"/>
                </a:solidFill>
                <a:ln w="9525">
                  <a:solidFill>
                    <a:schemeClr val="accent6">
                      <a:lumMod val="50000"/>
                    </a:schemeClr>
                  </a:solidFill>
                </a:ln>
                <a:effectLst/>
              </c:spPr>
            </c:marker>
          </c:dPt>
          <c:dPt>
            <c:idx val="12"/>
            <c:marker>
              <c:symbol val="circle"/>
              <c:size val="5"/>
              <c:spPr>
                <a:solidFill>
                  <a:srgbClr val="00B050"/>
                </a:solidFill>
                <a:ln w="9525">
                  <a:solidFill>
                    <a:schemeClr val="accent6">
                      <a:lumMod val="50000"/>
                    </a:schemeClr>
                  </a:solidFill>
                </a:ln>
                <a:effectLst/>
              </c:spPr>
            </c:marker>
          </c:dPt>
          <c:dPt>
            <c:idx val="16"/>
            <c:marker>
              <c:symbol val="circle"/>
              <c:size val="5"/>
              <c:spPr>
                <a:solidFill>
                  <a:srgbClr val="00B050"/>
                </a:solidFill>
                <a:ln w="9525">
                  <a:solidFill>
                    <a:schemeClr val="accent6">
                      <a:lumMod val="50000"/>
                    </a:schemeClr>
                  </a:solidFill>
                </a:ln>
                <a:effectLst/>
              </c:spPr>
            </c:marker>
          </c:dPt>
          <c:dLbls>
            <c:dLbl>
              <c:idx val="6"/>
              <c:layout>
                <c:manualLayout>
                  <c:x val="-2.591792656587483E-2"/>
                  <c:y val="3.463203463203454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2.7267790230324909E-2"/>
                  <c:y val="3.048346229448594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2.6961786364177481E-2"/>
                  <c:y val="3.649589255888466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2.8083762747799224E-2"/>
                  <c:y val="3.132517526218307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'(概要版)表1-2'!$B$5:$B$45</c:f>
              <c:numCache>
                <c:formatCode>0_);[Red]\(0\)</c:formatCode>
                <c:ptCount val="17"/>
                <c:pt idx="0">
                  <c:v>1980</c:v>
                </c:pt>
                <c:pt idx="1">
                  <c:v>1985</c:v>
                </c:pt>
                <c:pt idx="2">
                  <c:v>1990</c:v>
                </c:pt>
                <c:pt idx="3">
                  <c:v>1995</c:v>
                </c:pt>
                <c:pt idx="4">
                  <c:v>2000</c:v>
                </c:pt>
                <c:pt idx="5">
                  <c:v>2005</c:v>
                </c:pt>
                <c:pt idx="6" formatCode="General">
                  <c:v>2010</c:v>
                </c:pt>
                <c:pt idx="7" formatCode="General">
                  <c:v>2015</c:v>
                </c:pt>
                <c:pt idx="8" formatCode="General">
                  <c:v>2020</c:v>
                </c:pt>
                <c:pt idx="9" formatCode="General">
                  <c:v>2025</c:v>
                </c:pt>
                <c:pt idx="10" formatCode="General">
                  <c:v>2030</c:v>
                </c:pt>
                <c:pt idx="11" formatCode="General">
                  <c:v>2035</c:v>
                </c:pt>
                <c:pt idx="12" formatCode="General">
                  <c:v>2040</c:v>
                </c:pt>
                <c:pt idx="13" formatCode="General">
                  <c:v>2045</c:v>
                </c:pt>
                <c:pt idx="14" formatCode="General">
                  <c:v>2050</c:v>
                </c:pt>
                <c:pt idx="15" formatCode="General">
                  <c:v>2055</c:v>
                </c:pt>
                <c:pt idx="16" formatCode="General">
                  <c:v>2060</c:v>
                </c:pt>
              </c:numCache>
            </c:numRef>
          </c:cat>
          <c:val>
            <c:numRef>
              <c:f>'(概要版)表1-2'!$T$5:$T$45</c:f>
              <c:numCache>
                <c:formatCode>#,##0;[Red]\-#,##0</c:formatCode>
                <c:ptCount val="17"/>
                <c:pt idx="0">
                  <c:v>5251</c:v>
                </c:pt>
                <c:pt idx="1">
                  <c:v>5094</c:v>
                </c:pt>
                <c:pt idx="2">
                  <c:v>5084</c:v>
                </c:pt>
                <c:pt idx="3">
                  <c:v>5246</c:v>
                </c:pt>
                <c:pt idx="4">
                  <c:v>4889</c:v>
                </c:pt>
                <c:pt idx="5">
                  <c:v>5059</c:v>
                </c:pt>
                <c:pt idx="6">
                  <c:v>4636</c:v>
                </c:pt>
                <c:pt idx="7">
                  <c:v>4080</c:v>
                </c:pt>
                <c:pt idx="8">
                  <c:v>3585</c:v>
                </c:pt>
                <c:pt idx="9">
                  <c:v>3236</c:v>
                </c:pt>
                <c:pt idx="10">
                  <c:v>2913</c:v>
                </c:pt>
                <c:pt idx="11">
                  <c:v>2718</c:v>
                </c:pt>
                <c:pt idx="12">
                  <c:v>2597</c:v>
                </c:pt>
                <c:pt idx="13">
                  <c:v>2438</c:v>
                </c:pt>
                <c:pt idx="14">
                  <c:v>2217</c:v>
                </c:pt>
                <c:pt idx="15">
                  <c:v>1971</c:v>
                </c:pt>
                <c:pt idx="16">
                  <c:v>1761</c:v>
                </c:pt>
              </c:numCache>
            </c:numRef>
          </c:val>
        </c:ser>
        <c:ser>
          <c:idx val="1"/>
          <c:order val="2"/>
          <c:tx>
            <c:strRef>
              <c:f>'(概要版)表1-2'!$S$4</c:f>
              <c:strCache>
                <c:ptCount val="1"/>
                <c:pt idx="0">
                  <c:v>生産年齢人口（15～64歳）（人）</c:v>
                </c:pt>
              </c:strCache>
            </c:strRef>
          </c:tx>
          <c:spPr>
            <a:ln w="19050" cap="rnd">
              <a:solidFill>
                <a:schemeClr val="accent4"/>
              </a:solidFill>
              <a:prstDash val="sysDash"/>
              <a:round/>
            </a:ln>
            <a:effectLst/>
          </c:spPr>
          <c:marker>
            <c:symbol val="none"/>
          </c:marker>
          <c:dPt>
            <c:idx val="6"/>
            <c:marker>
              <c:symbol val="circle"/>
              <c:size val="5"/>
              <c:spPr>
                <a:solidFill>
                  <a:schemeClr val="accent4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</c:dPt>
          <c:dPt>
            <c:idx val="10"/>
            <c:marker>
              <c:symbol val="circle"/>
              <c:size val="5"/>
              <c:spPr>
                <a:solidFill>
                  <a:schemeClr val="accent4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</c:dPt>
          <c:dPt>
            <c:idx val="12"/>
            <c:marker>
              <c:symbol val="circle"/>
              <c:size val="5"/>
              <c:spPr>
                <a:solidFill>
                  <a:schemeClr val="accent4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</c:dPt>
          <c:dPt>
            <c:idx val="16"/>
            <c:marker>
              <c:symbol val="circle"/>
              <c:size val="5"/>
              <c:spPr>
                <a:solidFill>
                  <a:schemeClr val="accent4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</c:dPt>
          <c:dLbls>
            <c:dLbl>
              <c:idx val="6"/>
              <c:layout>
                <c:manualLayout>
                  <c:x val="-2.8095780684002054E-2"/>
                  <c:y val="-3.300860119757758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3.4161210410253863E-2"/>
                  <c:y val="-3.535353535353531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3.3333333333333375E-2"/>
                  <c:y val="-4.058447239549613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1.8310572949439767E-2"/>
                  <c:y val="-4.058447239549613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'(概要版)表1-2'!$B$5:$B$45</c:f>
              <c:numCache>
                <c:formatCode>0_);[Red]\(0\)</c:formatCode>
                <c:ptCount val="17"/>
                <c:pt idx="0">
                  <c:v>1980</c:v>
                </c:pt>
                <c:pt idx="1">
                  <c:v>1985</c:v>
                </c:pt>
                <c:pt idx="2">
                  <c:v>1990</c:v>
                </c:pt>
                <c:pt idx="3">
                  <c:v>1995</c:v>
                </c:pt>
                <c:pt idx="4">
                  <c:v>2000</c:v>
                </c:pt>
                <c:pt idx="5">
                  <c:v>2005</c:v>
                </c:pt>
                <c:pt idx="6" formatCode="General">
                  <c:v>2010</c:v>
                </c:pt>
                <c:pt idx="7" formatCode="General">
                  <c:v>2015</c:v>
                </c:pt>
                <c:pt idx="8" formatCode="General">
                  <c:v>2020</c:v>
                </c:pt>
                <c:pt idx="9" formatCode="General">
                  <c:v>2025</c:v>
                </c:pt>
                <c:pt idx="10" formatCode="General">
                  <c:v>2030</c:v>
                </c:pt>
                <c:pt idx="11" formatCode="General">
                  <c:v>2035</c:v>
                </c:pt>
                <c:pt idx="12" formatCode="General">
                  <c:v>2040</c:v>
                </c:pt>
                <c:pt idx="13" formatCode="General">
                  <c:v>2045</c:v>
                </c:pt>
                <c:pt idx="14" formatCode="General">
                  <c:v>2050</c:v>
                </c:pt>
                <c:pt idx="15" formatCode="General">
                  <c:v>2055</c:v>
                </c:pt>
                <c:pt idx="16" formatCode="General">
                  <c:v>2060</c:v>
                </c:pt>
              </c:numCache>
            </c:numRef>
          </c:cat>
          <c:val>
            <c:numRef>
              <c:f>'(概要版)表1-2'!$S$5:$S$45</c:f>
              <c:numCache>
                <c:formatCode>#,##0;[Red]\-#,##0</c:formatCode>
                <c:ptCount val="17"/>
                <c:pt idx="0">
                  <c:v>11987</c:v>
                </c:pt>
                <c:pt idx="1">
                  <c:v>13732</c:v>
                </c:pt>
                <c:pt idx="2">
                  <c:v>17110</c:v>
                </c:pt>
                <c:pt idx="3">
                  <c:v>19909</c:v>
                </c:pt>
                <c:pt idx="4">
                  <c:v>20747</c:v>
                </c:pt>
                <c:pt idx="5">
                  <c:v>21161</c:v>
                </c:pt>
                <c:pt idx="6">
                  <c:v>20322</c:v>
                </c:pt>
                <c:pt idx="7">
                  <c:v>19090</c:v>
                </c:pt>
                <c:pt idx="8">
                  <c:v>18248</c:v>
                </c:pt>
                <c:pt idx="9">
                  <c:v>17603</c:v>
                </c:pt>
                <c:pt idx="10">
                  <c:v>16877</c:v>
                </c:pt>
                <c:pt idx="11">
                  <c:v>15413</c:v>
                </c:pt>
                <c:pt idx="12">
                  <c:v>13749</c:v>
                </c:pt>
                <c:pt idx="13">
                  <c:v>12726</c:v>
                </c:pt>
                <c:pt idx="14">
                  <c:v>11940</c:v>
                </c:pt>
                <c:pt idx="15">
                  <c:v>11216</c:v>
                </c:pt>
                <c:pt idx="16">
                  <c:v>10328</c:v>
                </c:pt>
              </c:numCache>
            </c:numRef>
          </c:val>
        </c:ser>
        <c:ser>
          <c:idx val="3"/>
          <c:order val="3"/>
          <c:tx>
            <c:strRef>
              <c:f>'(概要版)表1-2'!$U$4</c:f>
              <c:strCache>
                <c:ptCount val="1"/>
                <c:pt idx="0">
                  <c:v>老年人口（65歳～）（人）</c:v>
                </c:pt>
              </c:strCache>
            </c:strRef>
          </c:tx>
          <c:spPr>
            <a:ln w="19050" cap="rnd">
              <a:solidFill>
                <a:schemeClr val="accent5"/>
              </a:solidFill>
              <a:prstDash val="sysDash"/>
              <a:round/>
            </a:ln>
            <a:effectLst/>
          </c:spPr>
          <c:marker>
            <c:symbol val="none"/>
          </c:marker>
          <c:dPt>
            <c:idx val="6"/>
            <c:marker>
              <c:symbol val="circle"/>
              <c:size val="5"/>
              <c:spPr>
                <a:solidFill>
                  <a:schemeClr val="accent5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</c:dPt>
          <c:dPt>
            <c:idx val="10"/>
            <c:marker>
              <c:symbol val="circle"/>
              <c:size val="5"/>
              <c:spPr>
                <a:solidFill>
                  <a:schemeClr val="accent5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</c:dPt>
          <c:dPt>
            <c:idx val="12"/>
            <c:marker>
              <c:symbol val="circle"/>
              <c:size val="5"/>
              <c:spPr>
                <a:solidFill>
                  <a:schemeClr val="accent5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</c:dPt>
          <c:dPt>
            <c:idx val="16"/>
            <c:marker>
              <c:symbol val="circle"/>
              <c:size val="5"/>
              <c:spPr>
                <a:solidFill>
                  <a:schemeClr val="accent5"/>
                </a:solidFill>
                <a:ln w="9525">
                  <a:solidFill>
                    <a:srgbClr val="7030A0"/>
                  </a:solidFill>
                </a:ln>
                <a:effectLst/>
              </c:spPr>
            </c:marker>
          </c:dPt>
          <c:dLbls>
            <c:dLbl>
              <c:idx val="6"/>
              <c:layout>
                <c:manualLayout>
                  <c:x val="-2.8197706388213402E-2"/>
                  <c:y val="-3.01828180568339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2.6859860659966168E-2"/>
                  <c:y val="2.813875538284987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2.7573794096472412E-2"/>
                  <c:y val="3.300860119757747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2.7777758881651834E-2"/>
                  <c:y val="3.475224687823116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'(概要版)表1-2'!$B$5:$B$45</c:f>
              <c:numCache>
                <c:formatCode>0_);[Red]\(0\)</c:formatCode>
                <c:ptCount val="17"/>
                <c:pt idx="0">
                  <c:v>1980</c:v>
                </c:pt>
                <c:pt idx="1">
                  <c:v>1985</c:v>
                </c:pt>
                <c:pt idx="2">
                  <c:v>1990</c:v>
                </c:pt>
                <c:pt idx="3">
                  <c:v>1995</c:v>
                </c:pt>
                <c:pt idx="4">
                  <c:v>2000</c:v>
                </c:pt>
                <c:pt idx="5">
                  <c:v>2005</c:v>
                </c:pt>
                <c:pt idx="6" formatCode="General">
                  <c:v>2010</c:v>
                </c:pt>
                <c:pt idx="7" formatCode="General">
                  <c:v>2015</c:v>
                </c:pt>
                <c:pt idx="8" formatCode="General">
                  <c:v>2020</c:v>
                </c:pt>
                <c:pt idx="9" formatCode="General">
                  <c:v>2025</c:v>
                </c:pt>
                <c:pt idx="10" formatCode="General">
                  <c:v>2030</c:v>
                </c:pt>
                <c:pt idx="11" formatCode="General">
                  <c:v>2035</c:v>
                </c:pt>
                <c:pt idx="12" formatCode="General">
                  <c:v>2040</c:v>
                </c:pt>
                <c:pt idx="13" formatCode="General">
                  <c:v>2045</c:v>
                </c:pt>
                <c:pt idx="14" formatCode="General">
                  <c:v>2050</c:v>
                </c:pt>
                <c:pt idx="15" formatCode="General">
                  <c:v>2055</c:v>
                </c:pt>
                <c:pt idx="16" formatCode="General">
                  <c:v>2060</c:v>
                </c:pt>
              </c:numCache>
            </c:numRef>
          </c:cat>
          <c:val>
            <c:numRef>
              <c:f>'(概要版)表1-2'!$U$5:$U$45</c:f>
              <c:numCache>
                <c:formatCode>#,##0;[Red]\-#,##0</c:formatCode>
                <c:ptCount val="17"/>
                <c:pt idx="0">
                  <c:v>1220</c:v>
                </c:pt>
                <c:pt idx="1">
                  <c:v>1512</c:v>
                </c:pt>
                <c:pt idx="2">
                  <c:v>1972</c:v>
                </c:pt>
                <c:pt idx="3">
                  <c:v>2575</c:v>
                </c:pt>
                <c:pt idx="4">
                  <c:v>3381</c:v>
                </c:pt>
                <c:pt idx="5">
                  <c:v>4631</c:v>
                </c:pt>
                <c:pt idx="6">
                  <c:v>6195</c:v>
                </c:pt>
                <c:pt idx="7">
                  <c:v>7856</c:v>
                </c:pt>
                <c:pt idx="8">
                  <c:v>8726</c:v>
                </c:pt>
                <c:pt idx="9">
                  <c:v>8904</c:v>
                </c:pt>
                <c:pt idx="10">
                  <c:v>8899</c:v>
                </c:pt>
                <c:pt idx="11">
                  <c:v>9339</c:v>
                </c:pt>
                <c:pt idx="12">
                  <c:v>9806</c:v>
                </c:pt>
                <c:pt idx="13">
                  <c:v>9608</c:v>
                </c:pt>
                <c:pt idx="14">
                  <c:v>9173</c:v>
                </c:pt>
                <c:pt idx="15">
                  <c:v>8624</c:v>
                </c:pt>
                <c:pt idx="16">
                  <c:v>8124</c:v>
                </c:pt>
              </c:numCache>
            </c:numRef>
          </c:val>
        </c:ser>
        <c:dLbls/>
        <c:marker val="1"/>
        <c:axId val="69374720"/>
        <c:axId val="69376256"/>
      </c:lineChart>
      <c:catAx>
        <c:axId val="69374720"/>
        <c:scaling>
          <c:orientation val="minMax"/>
        </c:scaling>
        <c:axPos val="b"/>
        <c:numFmt formatCode="0_);[Red]\(0\)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9376256"/>
        <c:crosses val="autoZero"/>
        <c:auto val="1"/>
        <c:lblAlgn val="ctr"/>
        <c:lblOffset val="100"/>
      </c:catAx>
      <c:valAx>
        <c:axId val="6937625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;[Red]\-#,##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937472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ja-JP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autoTitleDeleted val="1"/>
    <c:plotArea>
      <c:layout>
        <c:manualLayout>
          <c:layoutTarget val="inner"/>
          <c:xMode val="edge"/>
          <c:yMode val="edge"/>
          <c:x val="5.1041281357654407E-2"/>
          <c:y val="5.7830237161597159E-2"/>
          <c:w val="0.54174629629629645"/>
          <c:h val="0.88146790689918053"/>
        </c:manualLayout>
      </c:layout>
      <c:lineChart>
        <c:grouping val="standard"/>
        <c:ser>
          <c:idx val="0"/>
          <c:order val="0"/>
          <c:tx>
            <c:strRef>
              <c:f>'推計結果、グラフ'!$A$52</c:f>
              <c:strCache>
                <c:ptCount val="1"/>
                <c:pt idx="0">
                  <c:v>推計１（社人研推計（出生率：改善なし、移動率：改善なし））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10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noFill/>
                </a:ln>
                <a:effectLst/>
              </c:spPr>
            </c:marker>
          </c:dPt>
          <c:dLbls>
            <c:dLbl>
              <c:idx val="10"/>
              <c:layout/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'推計結果、グラフ'!$D$1:$N$1</c:f>
              <c:numCache>
                <c:formatCode>0"年"</c:formatCode>
                <c:ptCount val="11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2025</c:v>
                </c:pt>
                <c:pt idx="4">
                  <c:v>2030</c:v>
                </c:pt>
                <c:pt idx="5">
                  <c:v>2035</c:v>
                </c:pt>
                <c:pt idx="6">
                  <c:v>2040</c:v>
                </c:pt>
                <c:pt idx="7">
                  <c:v>2045</c:v>
                </c:pt>
                <c:pt idx="8">
                  <c:v>2050</c:v>
                </c:pt>
                <c:pt idx="9">
                  <c:v>2055</c:v>
                </c:pt>
                <c:pt idx="10">
                  <c:v>2060</c:v>
                </c:pt>
              </c:numCache>
            </c:numRef>
          </c:cat>
          <c:val>
            <c:numRef>
              <c:f>'推計結果、グラフ'!$D$2:$N$2</c:f>
              <c:numCache>
                <c:formatCode>#,##0;\-#,##0</c:formatCode>
                <c:ptCount val="11"/>
                <c:pt idx="0">
                  <c:v>31153</c:v>
                </c:pt>
                <c:pt idx="1">
                  <c:v>31025.677404125807</c:v>
                </c:pt>
                <c:pt idx="2">
                  <c:v>30559</c:v>
                </c:pt>
                <c:pt idx="3">
                  <c:v>29743</c:v>
                </c:pt>
                <c:pt idx="4">
                  <c:v>28689</c:v>
                </c:pt>
                <c:pt idx="5">
                  <c:v>27470</c:v>
                </c:pt>
                <c:pt idx="6">
                  <c:v>26152</c:v>
                </c:pt>
                <c:pt idx="7">
                  <c:v>24771.580337179425</c:v>
                </c:pt>
                <c:pt idx="8">
                  <c:v>23330.828788196817</c:v>
                </c:pt>
                <c:pt idx="9">
                  <c:v>21810.752554625717</c:v>
                </c:pt>
                <c:pt idx="10">
                  <c:v>20212.709149190574</c:v>
                </c:pt>
              </c:numCache>
            </c:numRef>
          </c:val>
        </c:ser>
        <c:ser>
          <c:idx val="1"/>
          <c:order val="1"/>
          <c:tx>
            <c:strRef>
              <c:f>'推計結果、グラフ'!$A$53</c:f>
              <c:strCache>
                <c:ptCount val="1"/>
                <c:pt idx="0">
                  <c:v>推計２（出生率：国・県と同様のペースで上昇、移動率：改善なし）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Pt>
            <c:idx val="10"/>
            <c:marker>
              <c:symbol val="circle"/>
              <c:size val="5"/>
              <c:spPr>
                <a:solidFill>
                  <a:schemeClr val="accent2"/>
                </a:solidFill>
                <a:ln w="9525">
                  <a:noFill/>
                </a:ln>
                <a:effectLst/>
              </c:spPr>
            </c:marker>
          </c:dPt>
          <c:dLbls>
            <c:dLbl>
              <c:idx val="10"/>
              <c:layout>
                <c:manualLayout>
                  <c:x val="0"/>
                  <c:y val="1.3356903184117443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'推計結果、グラフ'!$D$1:$N$1</c:f>
              <c:numCache>
                <c:formatCode>0"年"</c:formatCode>
                <c:ptCount val="11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2025</c:v>
                </c:pt>
                <c:pt idx="4">
                  <c:v>2030</c:v>
                </c:pt>
                <c:pt idx="5">
                  <c:v>2035</c:v>
                </c:pt>
                <c:pt idx="6">
                  <c:v>2040</c:v>
                </c:pt>
                <c:pt idx="7">
                  <c:v>2045</c:v>
                </c:pt>
                <c:pt idx="8">
                  <c:v>2050</c:v>
                </c:pt>
                <c:pt idx="9">
                  <c:v>2055</c:v>
                </c:pt>
                <c:pt idx="10">
                  <c:v>2060</c:v>
                </c:pt>
              </c:numCache>
            </c:numRef>
          </c:cat>
          <c:val>
            <c:numRef>
              <c:f>'推計結果、グラフ'!$D$3:$N$3</c:f>
              <c:numCache>
                <c:formatCode>#,##0;\-#,##0</c:formatCode>
                <c:ptCount val="11"/>
                <c:pt idx="0">
                  <c:v>31153</c:v>
                </c:pt>
                <c:pt idx="1">
                  <c:v>30734.580060633605</c:v>
                </c:pt>
                <c:pt idx="2">
                  <c:v>30147.238615368224</c:v>
                </c:pt>
                <c:pt idx="3">
                  <c:v>29352.310676717141</c:v>
                </c:pt>
                <c:pt idx="4">
                  <c:v>28401.175021001705</c:v>
                </c:pt>
                <c:pt idx="5">
                  <c:v>27367.945132861147</c:v>
                </c:pt>
                <c:pt idx="6">
                  <c:v>26319.166436054547</c:v>
                </c:pt>
                <c:pt idx="7">
                  <c:v>25256.805730869401</c:v>
                </c:pt>
                <c:pt idx="8">
                  <c:v>24156.439146266217</c:v>
                </c:pt>
                <c:pt idx="9">
                  <c:v>22963.561519879382</c:v>
                </c:pt>
                <c:pt idx="10">
                  <c:v>21707.478194616484</c:v>
                </c:pt>
              </c:numCache>
            </c:numRef>
          </c:val>
        </c:ser>
        <c:ser>
          <c:idx val="2"/>
          <c:order val="2"/>
          <c:tx>
            <c:strRef>
              <c:f>'推計結果、グラフ'!$A$54</c:f>
              <c:strCache>
                <c:ptCount val="1"/>
                <c:pt idx="0">
                  <c:v>推計３（出生率：改善なし、移動率：ファミリー呼び込みを想定した改善）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Pt>
            <c:idx val="10"/>
            <c:marker>
              <c:symbol val="circle"/>
              <c:size val="5"/>
              <c:spPr>
                <a:solidFill>
                  <a:schemeClr val="accent3"/>
                </a:solidFill>
                <a:ln w="9525">
                  <a:noFill/>
                </a:ln>
                <a:effectLst/>
              </c:spPr>
            </c:marker>
          </c:dPt>
          <c:dLbls>
            <c:dLbl>
              <c:idx val="10"/>
              <c:layout/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'推計結果、グラフ'!$D$1:$N$1</c:f>
              <c:numCache>
                <c:formatCode>0"年"</c:formatCode>
                <c:ptCount val="11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2025</c:v>
                </c:pt>
                <c:pt idx="4">
                  <c:v>2030</c:v>
                </c:pt>
                <c:pt idx="5">
                  <c:v>2035</c:v>
                </c:pt>
                <c:pt idx="6">
                  <c:v>2040</c:v>
                </c:pt>
                <c:pt idx="7">
                  <c:v>2045</c:v>
                </c:pt>
                <c:pt idx="8">
                  <c:v>2050</c:v>
                </c:pt>
                <c:pt idx="9">
                  <c:v>2055</c:v>
                </c:pt>
                <c:pt idx="10">
                  <c:v>2060</c:v>
                </c:pt>
              </c:numCache>
            </c:numRef>
          </c:cat>
          <c:val>
            <c:numRef>
              <c:f>'推計結果、グラフ'!$D$4:$N$4</c:f>
              <c:numCache>
                <c:formatCode>#,##0;\-#,##0</c:formatCode>
                <c:ptCount val="11"/>
                <c:pt idx="0">
                  <c:v>31153</c:v>
                </c:pt>
                <c:pt idx="1">
                  <c:v>31025.677404125807</c:v>
                </c:pt>
                <c:pt idx="2">
                  <c:v>30628.994313671767</c:v>
                </c:pt>
                <c:pt idx="3">
                  <c:v>29915.05384068119</c:v>
                </c:pt>
                <c:pt idx="4">
                  <c:v>29010.849818488081</c:v>
                </c:pt>
                <c:pt idx="5">
                  <c:v>27986.62631241529</c:v>
                </c:pt>
                <c:pt idx="6">
                  <c:v>26895.209187700875</c:v>
                </c:pt>
                <c:pt idx="7">
                  <c:v>25762.391175420918</c:v>
                </c:pt>
                <c:pt idx="8">
                  <c:v>24584.000614739984</c:v>
                </c:pt>
                <c:pt idx="9">
                  <c:v>23335.905432820404</c:v>
                </c:pt>
                <c:pt idx="10">
                  <c:v>22022.233792819658</c:v>
                </c:pt>
              </c:numCache>
            </c:numRef>
          </c:val>
        </c:ser>
        <c:ser>
          <c:idx val="3"/>
          <c:order val="3"/>
          <c:tx>
            <c:strRef>
              <c:f>'推計結果、グラフ'!$A$55</c:f>
              <c:strCache>
                <c:ptCount val="1"/>
                <c:pt idx="0">
                  <c:v>推計４（出生率：国・県と同様のペースで上昇、移動率：ファミリー呼び込みを想定した改善）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Pt>
            <c:idx val="10"/>
            <c:marker>
              <c:symbol val="circle"/>
              <c:size val="5"/>
              <c:spPr>
                <a:solidFill>
                  <a:schemeClr val="accent4"/>
                </a:solidFill>
                <a:ln w="9525">
                  <a:noFill/>
                </a:ln>
                <a:effectLst/>
              </c:spPr>
            </c:marker>
          </c:dPt>
          <c:dLbls>
            <c:dLbl>
              <c:idx val="10"/>
              <c:layout/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'推計結果、グラフ'!$D$1:$N$1</c:f>
              <c:numCache>
                <c:formatCode>0"年"</c:formatCode>
                <c:ptCount val="11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2025</c:v>
                </c:pt>
                <c:pt idx="4">
                  <c:v>2030</c:v>
                </c:pt>
                <c:pt idx="5">
                  <c:v>2035</c:v>
                </c:pt>
                <c:pt idx="6">
                  <c:v>2040</c:v>
                </c:pt>
                <c:pt idx="7">
                  <c:v>2045</c:v>
                </c:pt>
                <c:pt idx="8">
                  <c:v>2050</c:v>
                </c:pt>
                <c:pt idx="9">
                  <c:v>2055</c:v>
                </c:pt>
                <c:pt idx="10">
                  <c:v>2060</c:v>
                </c:pt>
              </c:numCache>
            </c:numRef>
          </c:cat>
          <c:val>
            <c:numRef>
              <c:f>'推計結果、グラフ'!$D$5:$N$5</c:f>
              <c:numCache>
                <c:formatCode>#,##0;\-#,##0</c:formatCode>
                <c:ptCount val="11"/>
                <c:pt idx="0">
                  <c:v>31153</c:v>
                </c:pt>
                <c:pt idx="1">
                  <c:v>30734.580060633605</c:v>
                </c:pt>
                <c:pt idx="2">
                  <c:v>30218.11476575959</c:v>
                </c:pt>
                <c:pt idx="3">
                  <c:v>29524.475923061331</c:v>
                </c:pt>
                <c:pt idx="4">
                  <c:v>28724.547910282639</c:v>
                </c:pt>
                <c:pt idx="5">
                  <c:v>27886.694178898812</c:v>
                </c:pt>
                <c:pt idx="6">
                  <c:v>27071.477324389591</c:v>
                </c:pt>
                <c:pt idx="7">
                  <c:v>26275.04392728976</c:v>
                </c:pt>
                <c:pt idx="8">
                  <c:v>25463.305573802532</c:v>
                </c:pt>
                <c:pt idx="9">
                  <c:v>24579.629772051012</c:v>
                </c:pt>
                <c:pt idx="10">
                  <c:v>23664.187971488256</c:v>
                </c:pt>
              </c:numCache>
            </c:numRef>
          </c:val>
        </c:ser>
        <c:ser>
          <c:idx val="4"/>
          <c:order val="4"/>
          <c:tx>
            <c:strRef>
              <c:f>'推計結果、グラフ'!$A$56</c:f>
              <c:strCache>
                <c:ptCount val="1"/>
                <c:pt idx="0">
                  <c:v>推計５（出生率：国・県に追いつくペースで上昇、移動率：ファミリー呼び込みを想定した改善）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Pt>
            <c:idx val="10"/>
            <c:marker>
              <c:symbol val="circle"/>
              <c:size val="5"/>
              <c:spPr>
                <a:solidFill>
                  <a:schemeClr val="accent5"/>
                </a:solidFill>
                <a:ln w="9525">
                  <a:noFill/>
                </a:ln>
                <a:effectLst/>
              </c:spPr>
            </c:marker>
          </c:dPt>
          <c:dLbls>
            <c:dLbl>
              <c:idx val="10"/>
              <c:layout/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'推計結果、グラフ'!$D$1:$N$1</c:f>
              <c:numCache>
                <c:formatCode>0"年"</c:formatCode>
                <c:ptCount val="11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2025</c:v>
                </c:pt>
                <c:pt idx="4">
                  <c:v>2030</c:v>
                </c:pt>
                <c:pt idx="5">
                  <c:v>2035</c:v>
                </c:pt>
                <c:pt idx="6">
                  <c:v>2040</c:v>
                </c:pt>
                <c:pt idx="7">
                  <c:v>2045</c:v>
                </c:pt>
                <c:pt idx="8">
                  <c:v>2050</c:v>
                </c:pt>
                <c:pt idx="9">
                  <c:v>2055</c:v>
                </c:pt>
                <c:pt idx="10">
                  <c:v>2060</c:v>
                </c:pt>
              </c:numCache>
            </c:numRef>
          </c:cat>
          <c:val>
            <c:numRef>
              <c:f>'推計結果、グラフ'!$D$6:$N$6</c:f>
              <c:numCache>
                <c:formatCode>#,##0;\-#,##0</c:formatCode>
                <c:ptCount val="11"/>
                <c:pt idx="0">
                  <c:v>31153</c:v>
                </c:pt>
                <c:pt idx="1">
                  <c:v>30734.580060633605</c:v>
                </c:pt>
                <c:pt idx="2">
                  <c:v>30297.086513446342</c:v>
                </c:pt>
                <c:pt idx="3">
                  <c:v>29819.692804780781</c:v>
                </c:pt>
                <c:pt idx="4">
                  <c:v>29218.734830598834</c:v>
                </c:pt>
                <c:pt idx="5">
                  <c:v>28574.240528824575</c:v>
                </c:pt>
                <c:pt idx="6">
                  <c:v>27961.61598701324</c:v>
                </c:pt>
                <c:pt idx="7">
                  <c:v>27295.191999904888</c:v>
                </c:pt>
                <c:pt idx="8">
                  <c:v>26575.476343125571</c:v>
                </c:pt>
                <c:pt idx="9">
                  <c:v>25821.161072863557</c:v>
                </c:pt>
                <c:pt idx="10">
                  <c:v>25068.803713694993</c:v>
                </c:pt>
              </c:numCache>
            </c:numRef>
          </c:val>
        </c:ser>
        <c:dLbls/>
        <c:marker val="1"/>
        <c:axId val="95378048"/>
        <c:axId val="95400320"/>
      </c:lineChart>
      <c:catAx>
        <c:axId val="95378048"/>
        <c:scaling>
          <c:orientation val="minMax"/>
        </c:scaling>
        <c:axPos val="b"/>
        <c:numFmt formatCode="0&quot;年&quot;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5400320"/>
        <c:crosses val="autoZero"/>
        <c:auto val="1"/>
        <c:lblAlgn val="ctr"/>
        <c:lblOffset val="100"/>
      </c:catAx>
      <c:valAx>
        <c:axId val="95400320"/>
        <c:scaling>
          <c:orientation val="minMax"/>
          <c:min val="20000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dirty="0" smtClean="0">
                    <a:solidFill>
                      <a:schemeClr val="tx1"/>
                    </a:solidFill>
                  </a:rPr>
                  <a:t>（人）</a:t>
                </a:r>
                <a:endParaRPr lang="ja-JP" altLang="en-US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1.4699074074074074E-3"/>
              <c:y val="0"/>
            </c:manualLayout>
          </c:layout>
          <c:spPr>
            <a:noFill/>
            <a:ln>
              <a:noFill/>
            </a:ln>
            <a:effectLst/>
          </c:spPr>
        </c:title>
        <c:numFmt formatCode="#,##0;\-#,##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537804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6240637731481482"/>
          <c:y val="1.7433754538829299E-3"/>
          <c:w val="0.36629363425925932"/>
          <c:h val="0.98807457429810008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dispBlanksAs val="gap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ja-JP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9153C7-D4DA-4CE4-84CC-A818617913CA}" type="datetimeFigureOut">
              <a:rPr kumimoji="1" lang="ja-JP" altLang="en-US" smtClean="0"/>
              <a:pPr/>
              <a:t>2016/2/18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648"/>
            <a:ext cx="2949787" cy="4986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9" y="9440648"/>
            <a:ext cx="2949787" cy="4986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0F40D-43EE-49ED-AF55-BCE73DDB72E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040939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A0D5C-35D1-42BF-9447-E4C1F28659FB}" type="datetimeFigureOut">
              <a:rPr kumimoji="1" lang="ja-JP" altLang="en-US" smtClean="0"/>
              <a:pPr/>
              <a:t>2016/2/18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8"/>
            <a:ext cx="2949787" cy="4986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8"/>
            <a:ext cx="2949787" cy="4986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BEDDE2-B451-4E86-AE74-21E9284EDA8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38779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EDDE2-B451-4E86-AE74-21E9284EDA89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13879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288-34BC-4125-B7C9-B7D2AF89203B}" type="datetimeFigureOut">
              <a:rPr kumimoji="1" lang="ja-JP" altLang="en-US" smtClean="0"/>
              <a:pPr/>
              <a:t>2016/2/18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CA36-320F-4886-9A10-DBFB8EEBC1C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264897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288-34BC-4125-B7C9-B7D2AF89203B}" type="datetimeFigureOut">
              <a:rPr kumimoji="1" lang="ja-JP" altLang="en-US" smtClean="0"/>
              <a:pPr/>
              <a:t>2016/2/18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CA36-320F-4886-9A10-DBFB8EEBC1C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56746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288-34BC-4125-B7C9-B7D2AF89203B}" type="datetimeFigureOut">
              <a:rPr kumimoji="1" lang="ja-JP" altLang="en-US" smtClean="0"/>
              <a:pPr/>
              <a:t>2016/2/18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CA36-320F-4886-9A10-DBFB8EEBC1C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204003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288-34BC-4125-B7C9-B7D2AF89203B}" type="datetimeFigureOut">
              <a:rPr kumimoji="1" lang="ja-JP" altLang="en-US" smtClean="0"/>
              <a:pPr/>
              <a:t>2016/2/18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CA36-320F-4886-9A10-DBFB8EEBC1C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49912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288-34BC-4125-B7C9-B7D2AF89203B}" type="datetimeFigureOut">
              <a:rPr kumimoji="1" lang="ja-JP" altLang="en-US" smtClean="0"/>
              <a:pPr/>
              <a:t>2016/2/18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CA36-320F-4886-9A10-DBFB8EEBC1C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284978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288-34BC-4125-B7C9-B7D2AF89203B}" type="datetimeFigureOut">
              <a:rPr kumimoji="1" lang="ja-JP" altLang="en-US" smtClean="0"/>
              <a:pPr/>
              <a:t>2016/2/18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CA36-320F-4886-9A10-DBFB8EEBC1C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88190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288-34BC-4125-B7C9-B7D2AF89203B}" type="datetimeFigureOut">
              <a:rPr kumimoji="1" lang="ja-JP" altLang="en-US" smtClean="0"/>
              <a:pPr/>
              <a:t>2016/2/18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CA36-320F-4886-9A10-DBFB8EEBC1C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68928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288-34BC-4125-B7C9-B7D2AF89203B}" type="datetimeFigureOut">
              <a:rPr kumimoji="1" lang="ja-JP" altLang="en-US" smtClean="0"/>
              <a:pPr/>
              <a:t>2016/2/18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CA36-320F-4886-9A10-DBFB8EEBC1C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54785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288-34BC-4125-B7C9-B7D2AF89203B}" type="datetimeFigureOut">
              <a:rPr kumimoji="1" lang="ja-JP" altLang="en-US" smtClean="0"/>
              <a:pPr/>
              <a:t>2016/2/18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CA36-320F-4886-9A10-DBFB8EEBC1C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494112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288-34BC-4125-B7C9-B7D2AF89203B}" type="datetimeFigureOut">
              <a:rPr kumimoji="1" lang="ja-JP" altLang="en-US" smtClean="0"/>
              <a:pPr/>
              <a:t>2016/2/18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CA36-320F-4886-9A10-DBFB8EEBC1C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42944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288-34BC-4125-B7C9-B7D2AF89203B}" type="datetimeFigureOut">
              <a:rPr kumimoji="1" lang="ja-JP" altLang="en-US" smtClean="0"/>
              <a:pPr/>
              <a:t>2016/2/18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CA36-320F-4886-9A10-DBFB8EEBC1C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525302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2A288-34BC-4125-B7C9-B7D2AF89203B}" type="datetimeFigureOut">
              <a:rPr kumimoji="1" lang="ja-JP" altLang="en-US" smtClean="0"/>
              <a:pPr/>
              <a:t>2016/2/18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3CA36-320F-4886-9A10-DBFB8EEBC1C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957899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2217742"/>
            <a:ext cx="9144000" cy="1421928"/>
          </a:xfrm>
        </p:spPr>
        <p:txBody>
          <a:bodyPr wrap="square">
            <a:spAutoFit/>
          </a:bodyPr>
          <a:lstStyle/>
          <a:p>
            <a:r>
              <a:rPr kumimoji="1" lang="ja-JP" altLang="en-US" sz="4800" dirty="0" smtClean="0"/>
              <a:t>松伏町</a:t>
            </a:r>
            <a:r>
              <a:rPr kumimoji="1" lang="en-US" altLang="ja-JP" sz="4800" dirty="0" smtClean="0"/>
              <a:t/>
            </a:r>
            <a:br>
              <a:rPr kumimoji="1" lang="en-US" altLang="ja-JP" sz="4800" dirty="0" smtClean="0"/>
            </a:br>
            <a:r>
              <a:rPr kumimoji="1" lang="ja-JP" altLang="en-US" sz="4800" dirty="0" smtClean="0"/>
              <a:t>人口ビジョン</a:t>
            </a:r>
            <a:endParaRPr kumimoji="1" lang="ja-JP" altLang="en-US" sz="48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5746838"/>
            <a:ext cx="6858000" cy="444500"/>
          </a:xfrm>
        </p:spPr>
        <p:txBody>
          <a:bodyPr/>
          <a:lstStyle/>
          <a:p>
            <a:r>
              <a:rPr kumimoji="1" lang="ja-JP" altLang="en-US" dirty="0" smtClean="0"/>
              <a:t>松伏町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6413157" y="531341"/>
            <a:ext cx="2001794" cy="6301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資料１－１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238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グラフ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213105913"/>
              </p:ext>
            </p:extLst>
          </p:nvPr>
        </p:nvGraphicFramePr>
        <p:xfrm>
          <a:off x="183600" y="3133725"/>
          <a:ext cx="8640000" cy="361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正方形/長方形 11"/>
          <p:cNvSpPr>
            <a:spLocks/>
          </p:cNvSpPr>
          <p:nvPr/>
        </p:nvSpPr>
        <p:spPr>
          <a:xfrm>
            <a:off x="4105835" y="3314121"/>
            <a:ext cx="4571475" cy="2940980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0" y="0"/>
            <a:ext cx="9144000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22766"/>
            <a:ext cx="9144000" cy="499533"/>
          </a:xfrm>
        </p:spPr>
        <p:txBody>
          <a:bodyPr>
            <a:noAutofit/>
          </a:bodyPr>
          <a:lstStyle/>
          <a:p>
            <a:r>
              <a:rPr kumimoji="1" lang="ja-JP" altLang="en-US" sz="3000" dirty="0" smtClean="0"/>
              <a:t>松伏町の人口に関する将来の動向（資料</a:t>
            </a:r>
            <a:r>
              <a:rPr kumimoji="1" lang="en-US" altLang="ja-JP" sz="3000" dirty="0" smtClean="0"/>
              <a:t>1-2 p.40-44</a:t>
            </a:r>
            <a:r>
              <a:rPr lang="ja-JP" altLang="en-US" sz="1800" dirty="0"/>
              <a:t>等</a:t>
            </a:r>
            <a:r>
              <a:rPr kumimoji="1" lang="ja-JP" altLang="en-US" sz="3000" dirty="0" smtClean="0"/>
              <a:t>）</a:t>
            </a:r>
            <a:endParaRPr kumimoji="1" lang="ja-JP" altLang="en-US" sz="30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08946" y="2856560"/>
            <a:ext cx="8877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ja-JP" sz="1200" b="1" dirty="0"/>
              <a:t>総人口・年齢区分別人口の</a:t>
            </a:r>
            <a:r>
              <a:rPr lang="ja-JP" altLang="ja-JP" sz="1200" b="1" dirty="0" smtClean="0"/>
              <a:t>推移</a:t>
            </a:r>
            <a:r>
              <a:rPr lang="ja-JP" altLang="en-US" sz="1200" b="1" dirty="0" smtClean="0"/>
              <a:t>（</a:t>
            </a:r>
            <a:r>
              <a:rPr lang="ja-JP" altLang="ja-JP" sz="1200" b="1" dirty="0" smtClean="0"/>
              <a:t>国勢</a:t>
            </a:r>
            <a:r>
              <a:rPr lang="ja-JP" altLang="ja-JP" sz="1200" b="1" dirty="0"/>
              <a:t>調査及び国立社会保障人口問題</a:t>
            </a:r>
            <a:r>
              <a:rPr lang="ja-JP" altLang="ja-JP" sz="1200" b="1" dirty="0" smtClean="0"/>
              <a:t>研究所</a:t>
            </a:r>
            <a:r>
              <a:rPr lang="ja-JP" altLang="en-US" sz="1200" b="1" dirty="0" smtClean="0"/>
              <a:t>推計</a:t>
            </a:r>
            <a:r>
              <a:rPr lang="ja-JP" altLang="ja-JP" sz="1200" b="1" dirty="0" smtClean="0"/>
              <a:t>より作成</a:t>
            </a:r>
            <a:r>
              <a:rPr lang="ja-JP" altLang="en-US" sz="1200" b="1" dirty="0" smtClean="0"/>
              <a:t>）</a:t>
            </a:r>
            <a:endParaRPr kumimoji="1" lang="ja-JP" altLang="en-US" sz="1200" b="1" dirty="0"/>
          </a:p>
        </p:txBody>
      </p:sp>
      <p:sp>
        <p:nvSpPr>
          <p:cNvPr id="13" name="テキスト ボックス 2"/>
          <p:cNvSpPr txBox="1">
            <a:spLocks noChangeArrowheads="1"/>
          </p:cNvSpPr>
          <p:nvPr/>
        </p:nvSpPr>
        <p:spPr bwMode="auto">
          <a:xfrm>
            <a:off x="5579830" y="3227148"/>
            <a:ext cx="192415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Century" panose="02040604050505020304" pitchFamily="18" charset="0"/>
                <a:ea typeface="HGSｺﾞｼｯｸE" panose="020B0900000000000000" pitchFamily="50" charset="-128"/>
                <a:cs typeface="Times New Roman" panose="02020603050405020304" pitchFamily="18" charset="0"/>
              </a:rPr>
              <a:t>社人研による推計値</a:t>
            </a:r>
          </a:p>
        </p:txBody>
      </p:sp>
      <p:sp>
        <p:nvSpPr>
          <p:cNvPr id="14" name="テキスト ボックス 8"/>
          <p:cNvSpPr txBox="1"/>
          <p:nvPr/>
        </p:nvSpPr>
        <p:spPr>
          <a:xfrm>
            <a:off x="255318" y="3172238"/>
            <a:ext cx="414716" cy="238125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 dirty="0"/>
              <a:t>(</a:t>
            </a:r>
            <a:r>
              <a:rPr kumimoji="1" lang="ja-JP" altLang="en-US" sz="1100" dirty="0"/>
              <a:t>人</a:t>
            </a:r>
            <a:r>
              <a:rPr kumimoji="1" lang="en-US" altLang="ja-JP" sz="1100" dirty="0"/>
              <a:t>)</a:t>
            </a:r>
            <a:endParaRPr kumimoji="1" lang="ja-JP" altLang="en-US" sz="1100" dirty="0"/>
          </a:p>
        </p:txBody>
      </p:sp>
      <p:sp>
        <p:nvSpPr>
          <p:cNvPr id="16" name="円形吹き出し 15"/>
          <p:cNvSpPr/>
          <p:nvPr/>
        </p:nvSpPr>
        <p:spPr>
          <a:xfrm>
            <a:off x="6713564" y="4687088"/>
            <a:ext cx="1771310" cy="609038"/>
          </a:xfrm>
          <a:prstGeom prst="wedgeEllipseCallout">
            <a:avLst>
              <a:gd name="adj1" fmla="val 46976"/>
              <a:gd name="adj2" fmla="val 78969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2060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年の高齢化率は</a:t>
            </a:r>
            <a:r>
              <a:rPr lang="ja-JP" altLang="en-US" sz="105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４０％超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に！</a:t>
            </a:r>
            <a:endParaRPr kumimoji="1" lang="ja-JP" altLang="en-US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円形吹き出し 16"/>
          <p:cNvSpPr/>
          <p:nvPr/>
        </p:nvSpPr>
        <p:spPr>
          <a:xfrm>
            <a:off x="6648244" y="3546924"/>
            <a:ext cx="1901950" cy="590603"/>
          </a:xfrm>
          <a:prstGeom prst="wedgeEllipseCallout">
            <a:avLst>
              <a:gd name="adj1" fmla="val 26948"/>
              <a:gd name="adj2" fmla="val 100648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2060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年の総人口は</a:t>
            </a:r>
            <a:r>
              <a:rPr kumimoji="1" lang="en-US" altLang="ja-JP" sz="105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kumimoji="1" lang="ja-JP" altLang="en-US" sz="105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万人程度</a:t>
            </a:r>
            <a:endParaRPr kumimoji="1" lang="en-US" altLang="ja-JP" sz="1050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1050" dirty="0" err="1" smtClean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まで</a:t>
            </a:r>
            <a:r>
              <a:rPr kumimoji="1" lang="ja-JP" altLang="en-US" sz="1050" dirty="0" smtClean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減少！</a:t>
            </a:r>
            <a:endParaRPr kumimoji="1" lang="ja-JP" altLang="en-US" sz="105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" name="タイトル 1"/>
          <p:cNvSpPr txBox="1">
            <a:spLocks/>
          </p:cNvSpPr>
          <p:nvPr/>
        </p:nvSpPr>
        <p:spPr>
          <a:xfrm>
            <a:off x="-41864" y="769028"/>
            <a:ext cx="8957733" cy="7732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ja-JP" sz="2400" dirty="0" smtClean="0"/>
          </a:p>
        </p:txBody>
      </p:sp>
      <p:sp>
        <p:nvSpPr>
          <p:cNvPr id="27" name="タイトル 1"/>
          <p:cNvSpPr txBox="1">
            <a:spLocks/>
          </p:cNvSpPr>
          <p:nvPr/>
        </p:nvSpPr>
        <p:spPr>
          <a:xfrm>
            <a:off x="0" y="689958"/>
            <a:ext cx="8957733" cy="7732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ja-JP" sz="2400" dirty="0" smtClean="0"/>
          </a:p>
        </p:txBody>
      </p:sp>
      <p:sp>
        <p:nvSpPr>
          <p:cNvPr id="30" name="正方形/長方形 29"/>
          <p:cNvSpPr/>
          <p:nvPr/>
        </p:nvSpPr>
        <p:spPr>
          <a:xfrm>
            <a:off x="8424000" y="6278528"/>
            <a:ext cx="1064525" cy="6550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１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2" name="角丸四角形 31"/>
          <p:cNvSpPr/>
          <p:nvPr/>
        </p:nvSpPr>
        <p:spPr>
          <a:xfrm>
            <a:off x="183600" y="855387"/>
            <a:ext cx="8640000" cy="1820611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1600" dirty="0">
                <a:latin typeface="+mn-ea"/>
                <a:cs typeface="メイリオ" panose="020B0604030504040204" pitchFamily="50" charset="-128"/>
              </a:rPr>
              <a:t>松伏町における人口減少の課題</a:t>
            </a:r>
          </a:p>
          <a:p>
            <a:endParaRPr kumimoji="1" lang="ja-JP" altLang="en-US" sz="1600" dirty="0" smtClean="0"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33" name="角丸四角形 32"/>
          <p:cNvSpPr/>
          <p:nvPr/>
        </p:nvSpPr>
        <p:spPr>
          <a:xfrm>
            <a:off x="324886" y="1385709"/>
            <a:ext cx="8280000" cy="30646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人口減少の本格化とその長期にわたる継続</a:t>
            </a:r>
          </a:p>
        </p:txBody>
      </p:sp>
      <p:sp>
        <p:nvSpPr>
          <p:cNvPr id="34" name="角丸四角形 33"/>
          <p:cNvSpPr/>
          <p:nvPr/>
        </p:nvSpPr>
        <p:spPr>
          <a:xfrm>
            <a:off x="324886" y="1802674"/>
            <a:ext cx="8280000" cy="30646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出生数の減少による顕著な少子化と人口バランスの喪失</a:t>
            </a:r>
          </a:p>
        </p:txBody>
      </p:sp>
      <p:sp>
        <p:nvSpPr>
          <p:cNvPr id="35" name="角丸四角形 34"/>
          <p:cNvSpPr/>
          <p:nvPr/>
        </p:nvSpPr>
        <p:spPr>
          <a:xfrm>
            <a:off x="324886" y="2219639"/>
            <a:ext cx="8280000" cy="30646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周辺市</a:t>
            </a: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等</a:t>
            </a:r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への転出超過の継続</a:t>
            </a:r>
          </a:p>
        </p:txBody>
      </p:sp>
      <p:sp>
        <p:nvSpPr>
          <p:cNvPr id="19" name="円形吹き出し 18"/>
          <p:cNvSpPr/>
          <p:nvPr/>
        </p:nvSpPr>
        <p:spPr>
          <a:xfrm>
            <a:off x="3250290" y="4943475"/>
            <a:ext cx="2373424" cy="551900"/>
          </a:xfrm>
          <a:prstGeom prst="wedgeEllipseCallout">
            <a:avLst>
              <a:gd name="adj1" fmla="val 35014"/>
              <a:gd name="adj2" fmla="val 114855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出生率の低迷が続き、</a:t>
            </a:r>
            <a:endParaRPr lang="en-US" altLang="ja-JP" sz="105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05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少子化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はさらに深刻に！</a:t>
            </a:r>
            <a:endParaRPr lang="ja-JP" altLang="en-US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321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"/>
          <p:cNvSpPr txBox="1">
            <a:spLocks noChangeArrowheads="1"/>
          </p:cNvSpPr>
          <p:nvPr/>
        </p:nvSpPr>
        <p:spPr bwMode="auto">
          <a:xfrm>
            <a:off x="5353269" y="1514827"/>
            <a:ext cx="3548684" cy="24314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sz="1050" kern="100" dirty="0">
                <a:effectLst/>
                <a:latin typeface="Century" panose="02040604050505020304" pitchFamily="18" charset="0"/>
                <a:ea typeface="HGSｺﾞｼｯｸE" panose="020B0900000000000000" pitchFamily="50" charset="-128"/>
                <a:cs typeface="Times New Roman" panose="02020603050405020304" pitchFamily="18" charset="0"/>
              </a:rPr>
              <a:t>晴天</a:t>
            </a:r>
            <a:r>
              <a:rPr lang="ja-JP" sz="1050" kern="100" dirty="0" smtClean="0">
                <a:effectLst/>
                <a:latin typeface="Century" panose="02040604050505020304" pitchFamily="18" charset="0"/>
                <a:ea typeface="HGSｺﾞｼｯｸE" panose="020B0900000000000000" pitchFamily="50" charset="-128"/>
                <a:cs typeface="Times New Roman" panose="02020603050405020304" pitchFamily="18" charset="0"/>
              </a:rPr>
              <a:t>シナリオ</a:t>
            </a:r>
            <a:endParaRPr lang="en-US" altLang="ja-JP" sz="1050" kern="100" dirty="0" smtClean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ja-JP" sz="9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050" kern="100" dirty="0">
                <a:effectLst/>
                <a:latin typeface="Century" panose="02040604050505020304" pitchFamily="18" charset="0"/>
                <a:ea typeface="HGSｺﾞｼｯｸE" panose="020B0900000000000000" pitchFamily="50" charset="-128"/>
                <a:cs typeface="Times New Roman" panose="02020603050405020304" pitchFamily="18" charset="0"/>
              </a:rPr>
              <a:t>○ひとの定着</a:t>
            </a:r>
            <a:endParaRPr lang="ja-JP" sz="9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0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sz="10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町内</a:t>
            </a: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のひとの満足度を向上させることで、「外に出て</a:t>
            </a:r>
            <a:r>
              <a:rPr lang="ja-JP" sz="10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いかない</a:t>
            </a: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」まちづくりを行う</a:t>
            </a:r>
            <a:endParaRPr lang="ja-JP" sz="9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⇒転出数の低下</a:t>
            </a:r>
            <a:endParaRPr lang="ja-JP" sz="9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1050" kern="100" dirty="0">
                <a:effectLst/>
                <a:latin typeface="ＭＳ 明朝" panose="02020609040205080304" pitchFamily="17" charset="-128"/>
                <a:ea typeface="HGSｺﾞｼｯｸE" panose="020B0900000000000000" pitchFamily="50" charset="-128"/>
                <a:cs typeface="Times New Roman" panose="02020603050405020304" pitchFamily="18" charset="0"/>
              </a:rPr>
              <a:t> </a:t>
            </a:r>
            <a:endParaRPr lang="ja-JP" sz="9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050" kern="100" dirty="0">
                <a:effectLst/>
                <a:latin typeface="Century" panose="02040604050505020304" pitchFamily="18" charset="0"/>
                <a:ea typeface="HGSｺﾞｼｯｸE" panose="020B0900000000000000" pitchFamily="50" charset="-128"/>
                <a:cs typeface="Times New Roman" panose="02020603050405020304" pitchFamily="18" charset="0"/>
              </a:rPr>
              <a:t>○ひとの呼び込み</a:t>
            </a:r>
            <a:endParaRPr lang="ja-JP" sz="9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0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sz="10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町</a:t>
            </a: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を知ってもらうことで、「転入先の第一候補」となるまち</a:t>
            </a:r>
            <a:r>
              <a:rPr lang="ja-JP" sz="10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を目指す</a:t>
            </a:r>
            <a:r>
              <a:rPr lang="en-US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⇒</a:t>
            </a: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交流人口の増加</a:t>
            </a:r>
            <a:endParaRPr lang="ja-JP" sz="9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1050" kern="100" dirty="0">
                <a:effectLst/>
                <a:latin typeface="ＭＳ 明朝" panose="02020609040205080304" pitchFamily="17" charset="-128"/>
                <a:ea typeface="HGSｺﾞｼｯｸE" panose="020B0900000000000000" pitchFamily="50" charset="-128"/>
                <a:cs typeface="Times New Roman" panose="02020603050405020304" pitchFamily="18" charset="0"/>
              </a:rPr>
              <a:t> </a:t>
            </a:r>
            <a:endParaRPr lang="ja-JP" sz="9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050" kern="100" dirty="0">
                <a:effectLst/>
                <a:latin typeface="Century" panose="02040604050505020304" pitchFamily="18" charset="0"/>
                <a:ea typeface="HGSｺﾞｼｯｸE" panose="020B0900000000000000" pitchFamily="50" charset="-128"/>
                <a:cs typeface="Times New Roman" panose="02020603050405020304" pitchFamily="18" charset="0"/>
              </a:rPr>
              <a:t>○ひとの吸収</a:t>
            </a:r>
            <a:endParaRPr lang="ja-JP" sz="9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0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sz="10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住み</a:t>
            </a: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良く、子育てのしやすいまちにすることで、「住みたくなるまち」を目指す</a:t>
            </a:r>
            <a:endParaRPr lang="ja-JP" sz="9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27000" indent="-1270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⇒交流人口の定住化／出生率による人口の自然増</a:t>
            </a:r>
            <a:endParaRPr lang="ja-JP" sz="9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0" y="0"/>
            <a:ext cx="9144000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11917"/>
            <a:ext cx="9139144" cy="521231"/>
          </a:xfrm>
        </p:spPr>
        <p:txBody>
          <a:bodyPr>
            <a:noAutofit/>
          </a:bodyPr>
          <a:lstStyle/>
          <a:p>
            <a:r>
              <a:rPr kumimoji="1" lang="ja-JP" altLang="en-US" sz="2800" dirty="0" smtClean="0"/>
              <a:t>将来人口の変化が松伏町に与える</a:t>
            </a:r>
            <a:r>
              <a:rPr lang="ja-JP" altLang="en-US" sz="2800" dirty="0" smtClean="0"/>
              <a:t>影響（</a:t>
            </a:r>
            <a:r>
              <a:rPr lang="ja-JP" altLang="en-US" sz="2800" dirty="0"/>
              <a:t>資料</a:t>
            </a:r>
            <a:r>
              <a:rPr lang="en-US" altLang="ja-JP" sz="2800" dirty="0" smtClean="0"/>
              <a:t>1-2 p.45-46</a:t>
            </a:r>
            <a:r>
              <a:rPr lang="ja-JP" altLang="en-US" sz="1800" dirty="0"/>
              <a:t>等</a:t>
            </a:r>
            <a:r>
              <a:rPr lang="ja-JP" altLang="en-US" sz="2800" dirty="0"/>
              <a:t>）</a:t>
            </a:r>
            <a:endParaRPr kumimoji="1" lang="ja-JP" altLang="en-US" sz="2800" dirty="0"/>
          </a:p>
        </p:txBody>
      </p:sp>
      <p:sp>
        <p:nvSpPr>
          <p:cNvPr id="8" name="正方形/長方形 7"/>
          <p:cNvSpPr/>
          <p:nvPr/>
        </p:nvSpPr>
        <p:spPr>
          <a:xfrm>
            <a:off x="8424000" y="6278400"/>
            <a:ext cx="1064525" cy="6550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２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8" name="テキスト ボックス 2"/>
          <p:cNvSpPr txBox="1">
            <a:spLocks noChangeArrowheads="1"/>
          </p:cNvSpPr>
          <p:nvPr/>
        </p:nvSpPr>
        <p:spPr bwMode="auto">
          <a:xfrm>
            <a:off x="5353268" y="4676471"/>
            <a:ext cx="3548686" cy="1577355"/>
          </a:xfrm>
          <a:prstGeom prst="rect">
            <a:avLst/>
          </a:prstGeom>
          <a:solidFill>
            <a:srgbClr val="FFCC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sz="1050" kern="100" dirty="0">
                <a:effectLst/>
                <a:latin typeface="Century" panose="02040604050505020304" pitchFamily="18" charset="0"/>
                <a:ea typeface="HGSｺﾞｼｯｸE" panose="020B0900000000000000" pitchFamily="50" charset="-128"/>
                <a:cs typeface="Times New Roman" panose="02020603050405020304" pitchFamily="18" charset="0"/>
              </a:rPr>
              <a:t>曇天</a:t>
            </a:r>
            <a:r>
              <a:rPr lang="ja-JP" sz="1050" kern="100" dirty="0" smtClean="0">
                <a:effectLst/>
                <a:latin typeface="Century" panose="02040604050505020304" pitchFamily="18" charset="0"/>
                <a:ea typeface="HGSｺﾞｼｯｸE" panose="020B0900000000000000" pitchFamily="50" charset="-128"/>
                <a:cs typeface="Times New Roman" panose="02020603050405020304" pitchFamily="18" charset="0"/>
              </a:rPr>
              <a:t>シナリオ</a:t>
            </a:r>
            <a:endParaRPr lang="ja-JP" sz="9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0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sz="10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適切</a:t>
            </a: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な手段を講じない場合、下記のような大きな影響を与えることが懸念</a:t>
            </a:r>
            <a:r>
              <a:rPr lang="ja-JP" sz="10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される</a:t>
            </a:r>
            <a:endParaRPr lang="en-US" altLang="ja-JP" sz="1000" kern="100" dirty="0" smtClean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ja-JP" sz="6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○空き家空き店舗の増加</a:t>
            </a:r>
            <a:r>
              <a:rPr lang="en-US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⇒</a:t>
            </a: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市街地の景観・賑わいの低下</a:t>
            </a:r>
            <a:endParaRPr lang="ja-JP" sz="9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○バス路線の廃止・縮小</a:t>
            </a:r>
            <a:r>
              <a:rPr lang="en-US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⇒</a:t>
            </a: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公共交通利便性の低下</a:t>
            </a:r>
            <a:endParaRPr lang="ja-JP" sz="9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○産業の担い手の減少</a:t>
            </a:r>
            <a:r>
              <a:rPr lang="en-US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⇒</a:t>
            </a: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町の経済の衰退</a:t>
            </a:r>
            <a:endParaRPr lang="ja-JP" sz="9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○町の財政の悪化</a:t>
            </a:r>
            <a:r>
              <a:rPr lang="en-US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⇒</a:t>
            </a: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町民サービスの低下、町民負担の増加</a:t>
            </a:r>
            <a:endParaRPr lang="ja-JP" sz="9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9" name="下矢印 28"/>
          <p:cNvSpPr/>
          <p:nvPr/>
        </p:nvSpPr>
        <p:spPr>
          <a:xfrm rot="16200000">
            <a:off x="4490380" y="5280209"/>
            <a:ext cx="914400" cy="596517"/>
          </a:xfrm>
          <a:prstGeom prst="downArrow">
            <a:avLst/>
          </a:prstGeom>
          <a:solidFill>
            <a:srgbClr val="FF99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1" name="下矢印 30"/>
          <p:cNvSpPr/>
          <p:nvPr/>
        </p:nvSpPr>
        <p:spPr>
          <a:xfrm rot="16200000">
            <a:off x="4492999" y="2478974"/>
            <a:ext cx="914400" cy="591278"/>
          </a:xfrm>
          <a:prstGeom prst="downArrow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32" name="図 31" descr="C:\Users\ME-H\Pictures\曇り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30570" y="4405999"/>
            <a:ext cx="715268" cy="71526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図 33" descr="C:\Users\ME-H\Pictures\大雨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54560" y="6073351"/>
            <a:ext cx="485748" cy="485748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図 32" descr="C:\Users\ME-H\Pictures\晴れ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30569" y="1514827"/>
            <a:ext cx="715268" cy="721898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テキスト ボックス 2"/>
          <p:cNvSpPr txBox="1">
            <a:spLocks noChangeArrowheads="1"/>
          </p:cNvSpPr>
          <p:nvPr/>
        </p:nvSpPr>
        <p:spPr bwMode="auto">
          <a:xfrm>
            <a:off x="104182" y="2484619"/>
            <a:ext cx="4435555" cy="181969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200" kern="100" dirty="0">
                <a:effectLst/>
                <a:latin typeface="Century" panose="02040604050505020304" pitchFamily="18" charset="0"/>
                <a:ea typeface="HGSｺﾞｼｯｸE" panose="020B0900000000000000" pitchFamily="50" charset="-128"/>
                <a:cs typeface="Times New Roman" panose="02020603050405020304" pitchFamily="18" charset="0"/>
              </a:rPr>
              <a:t>人口動向から</a:t>
            </a:r>
            <a:endParaRPr lang="ja-JP" sz="105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○町の総人口は、２０１５年４月１日に３０，５０７人、高齢化率は、２４．３％。</a:t>
            </a:r>
            <a:endParaRPr lang="ja-JP" sz="105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○２０１０年以降、総人口は減少し、少子</a:t>
            </a:r>
            <a:r>
              <a:rPr lang="ja-JP" sz="11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高齢化</a:t>
            </a: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がますます進むことが危惧される。</a:t>
            </a:r>
            <a:endParaRPr lang="ja-JP" sz="105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○地区ごとの人口格差　</a:t>
            </a:r>
            <a:endParaRPr lang="ja-JP" sz="105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○ゆめみ野地区の分譲開始により２００２年は飛躍的に社会増となったが、以後社会増は減少</a:t>
            </a:r>
            <a:endParaRPr lang="ja-JP" sz="105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○１０歳代後半～２０歳代にかけての転出超過が大きく、社会減少</a:t>
            </a:r>
            <a:endParaRPr lang="ja-JP" sz="105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○合計特殊出生率は、１．０５（平成</a:t>
            </a:r>
            <a:r>
              <a:rPr lang="en-US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25</a:t>
            </a: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年）で自然</a:t>
            </a:r>
            <a:r>
              <a:rPr lang="ja-JP" sz="10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減少</a:t>
            </a:r>
            <a:endParaRPr lang="ja-JP" sz="105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○少子高齢化が進んでいる。</a:t>
            </a:r>
            <a:endParaRPr lang="ja-JP" sz="105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7" name="テキスト ボックス 2"/>
          <p:cNvSpPr txBox="1">
            <a:spLocks noChangeArrowheads="1"/>
          </p:cNvSpPr>
          <p:nvPr/>
        </p:nvSpPr>
        <p:spPr bwMode="auto">
          <a:xfrm>
            <a:off x="104182" y="4334521"/>
            <a:ext cx="4435555" cy="104644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sz="1200" kern="100" dirty="0">
                <a:effectLst/>
                <a:latin typeface="Century" panose="02040604050505020304" pitchFamily="18" charset="0"/>
                <a:ea typeface="HGSｺﾞｼｯｸE" panose="020B0900000000000000" pitchFamily="50" charset="-128"/>
                <a:cs typeface="Times New Roman" panose="02020603050405020304" pitchFamily="18" charset="0"/>
              </a:rPr>
              <a:t>町民意向の概要</a:t>
            </a:r>
          </a:p>
          <a:p>
            <a:pPr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○自然環境に対する満足度が高い。</a:t>
            </a:r>
            <a:endParaRPr lang="ja-JP" sz="10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○子育て関連施設の充実が求められている。</a:t>
            </a:r>
            <a:endParaRPr lang="ja-JP" sz="10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○働きながら子育てできる環境整備が求められている。</a:t>
            </a:r>
            <a:endParaRPr lang="ja-JP" sz="10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○公共交通の利便性の向上が求められている。</a:t>
            </a:r>
            <a:endParaRPr lang="ja-JP" sz="10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○町の良さを積極的にアピールすることが求められている</a:t>
            </a:r>
            <a:r>
              <a:rPr lang="ja-JP" sz="8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。</a:t>
            </a:r>
            <a:endParaRPr lang="ja-JP" sz="9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8" name="テキスト ボックス 2"/>
          <p:cNvSpPr txBox="1">
            <a:spLocks noChangeArrowheads="1"/>
          </p:cNvSpPr>
          <p:nvPr/>
        </p:nvSpPr>
        <p:spPr bwMode="auto">
          <a:xfrm>
            <a:off x="97975" y="6119336"/>
            <a:ext cx="4435555" cy="7386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sz="1200" kern="100" dirty="0">
                <a:effectLst/>
                <a:latin typeface="Century" panose="02040604050505020304" pitchFamily="18" charset="0"/>
                <a:ea typeface="HGSｺﾞｼｯｸE" panose="020B0900000000000000" pitchFamily="50" charset="-128"/>
                <a:cs typeface="Times New Roman" panose="02020603050405020304" pitchFamily="18" charset="0"/>
              </a:rPr>
              <a:t>将来人口推計</a:t>
            </a:r>
            <a:endParaRPr lang="ja-JP" sz="105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○２０６０年に向けて総人口は２万人程度に減少すると推計される。</a:t>
            </a:r>
            <a:endParaRPr lang="ja-JP" sz="105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○今後も大幅な自然減少により、少子化はさらに深刻化すると推計される。</a:t>
            </a:r>
            <a:endParaRPr lang="ja-JP" sz="105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○２０６０年に高齢化率は４０％を超えると推計される。</a:t>
            </a:r>
            <a:endParaRPr lang="ja-JP" sz="105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9" name="テキスト ボックス 2"/>
          <p:cNvSpPr txBox="1">
            <a:spLocks noChangeArrowheads="1"/>
          </p:cNvSpPr>
          <p:nvPr/>
        </p:nvSpPr>
        <p:spPr bwMode="auto">
          <a:xfrm>
            <a:off x="104182" y="824477"/>
            <a:ext cx="4435555" cy="162993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200" kern="100" dirty="0">
                <a:effectLst/>
                <a:latin typeface="Century" panose="02040604050505020304" pitchFamily="18" charset="0"/>
                <a:ea typeface="HGSｺﾞｼｯｸE" panose="020B0900000000000000" pitchFamily="50" charset="-128"/>
                <a:cs typeface="Times New Roman" panose="02020603050405020304" pitchFamily="18" charset="0"/>
              </a:rPr>
              <a:t>松伏町を取り巻く状況から</a:t>
            </a:r>
            <a:endParaRPr lang="ja-JP" sz="105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○未利用地</a:t>
            </a: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が７．８１</a:t>
            </a:r>
            <a:r>
              <a:rPr lang="en-US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ha</a:t>
            </a: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残っており、約４５０棟の住宅建設が</a:t>
            </a:r>
            <a:r>
              <a:rPr lang="ja-JP" sz="10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可能</a:t>
            </a:r>
            <a:endParaRPr lang="en-US" altLang="ja-JP" sz="10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</a:t>
            </a: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交通空白地帯の解消と利便性の向上が課題</a:t>
            </a:r>
            <a:endParaRPr lang="ja-JP" sz="105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○東埼玉道路の延伸が進めば</a:t>
            </a:r>
            <a:r>
              <a:rPr lang="ja-JP" sz="10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、政策次第で交流</a:t>
            </a: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人口の増が見込める</a:t>
            </a:r>
            <a:endParaRPr lang="ja-JP" sz="105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○就業構造の変化による農業の担い手不足</a:t>
            </a:r>
            <a:endParaRPr lang="ja-JP" sz="105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○昼間人口の流出超過からみる働く場の</a:t>
            </a:r>
            <a:r>
              <a:rPr lang="ja-JP" sz="10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確保</a:t>
            </a:r>
            <a:r>
              <a:rPr lang="ja-JP" altLang="en-US" sz="10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の必要性</a:t>
            </a:r>
            <a:endParaRPr lang="ja-JP" sz="105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○交流人口が</a:t>
            </a:r>
            <a:r>
              <a:rPr lang="ja-JP" sz="10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少ない</a:t>
            </a:r>
            <a:endParaRPr lang="en-US" altLang="ja-JP" sz="1000" kern="100" dirty="0" smtClean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（</a:t>
            </a: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町を訪れる人が少ない＝町があまり知られていない。）</a:t>
            </a:r>
            <a:endParaRPr lang="ja-JP" sz="105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○充実した医療及び公園施設</a:t>
            </a:r>
            <a:endParaRPr lang="ja-JP" sz="105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○児童数減に対応した教育施策</a:t>
            </a:r>
            <a:endParaRPr lang="ja-JP" sz="105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0" name="テキスト ボックス 2"/>
          <p:cNvSpPr txBox="1">
            <a:spLocks noChangeArrowheads="1"/>
          </p:cNvSpPr>
          <p:nvPr/>
        </p:nvSpPr>
        <p:spPr bwMode="auto">
          <a:xfrm>
            <a:off x="97975" y="5411172"/>
            <a:ext cx="4435555" cy="67795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200" kern="100" dirty="0">
                <a:effectLst/>
                <a:latin typeface="Century" panose="02040604050505020304" pitchFamily="18" charset="0"/>
                <a:ea typeface="HGSｺﾞｼｯｸE" panose="020B0900000000000000" pitchFamily="50" charset="-128"/>
                <a:cs typeface="Times New Roman" panose="02020603050405020304" pitchFamily="18" charset="0"/>
              </a:rPr>
              <a:t>周辺市町との比較</a:t>
            </a: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○県水準を上回る人口１人あたりの農業生産額</a:t>
            </a:r>
            <a:endParaRPr lang="ja-JP" sz="10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○大型小売店舗等買い物利便性が脆弱</a:t>
            </a:r>
            <a:endParaRPr lang="ja-JP" sz="10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  <a:p>
            <a:pPr marL="101600" indent="-101600"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○病床数の充実</a:t>
            </a:r>
            <a:endParaRPr lang="ja-JP" sz="1000" kern="100" dirty="0">
              <a:effectLst/>
              <a:latin typeface="Century" panose="02040604050505020304" pitchFamily="18" charset="0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234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角丸四角形 27"/>
          <p:cNvSpPr/>
          <p:nvPr/>
        </p:nvSpPr>
        <p:spPr>
          <a:xfrm>
            <a:off x="184149" y="855565"/>
            <a:ext cx="8640000" cy="219141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1600" dirty="0" smtClean="0">
                <a:latin typeface="+mn-ea"/>
                <a:cs typeface="メイリオ" panose="020B0604030504040204" pitchFamily="50" charset="-128"/>
              </a:rPr>
              <a:t>人口問題</a:t>
            </a:r>
            <a:r>
              <a:rPr kumimoji="1" lang="ja-JP" altLang="en-US" sz="1600" dirty="0" smtClean="0">
                <a:latin typeface="+mn-ea"/>
                <a:cs typeface="メイリオ" panose="020B0604030504040204" pitchFamily="50" charset="-128"/>
              </a:rPr>
              <a:t>解決の視点</a:t>
            </a:r>
            <a:endParaRPr kumimoji="1" lang="ja-JP" altLang="en-US" sz="1600" dirty="0"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0" y="0"/>
            <a:ext cx="9144000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28" y="111917"/>
            <a:ext cx="9139144" cy="521231"/>
          </a:xfrm>
        </p:spPr>
        <p:txBody>
          <a:bodyPr>
            <a:noAutofit/>
          </a:bodyPr>
          <a:lstStyle/>
          <a:p>
            <a:r>
              <a:rPr lang="ja-JP" altLang="en-US" sz="3200" dirty="0" smtClean="0"/>
              <a:t>松伏町が</a:t>
            </a:r>
            <a:r>
              <a:rPr lang="ja-JP" altLang="en-US" sz="3200" dirty="0"/>
              <a:t>目指</a:t>
            </a:r>
            <a:r>
              <a:rPr lang="ja-JP" altLang="en-US" sz="3200" dirty="0" smtClean="0"/>
              <a:t>すべき将来の</a:t>
            </a:r>
            <a:r>
              <a:rPr lang="ja-JP" altLang="en-US" sz="3200" dirty="0"/>
              <a:t>方向性（資料</a:t>
            </a:r>
            <a:r>
              <a:rPr lang="en-US" altLang="ja-JP" sz="3200" dirty="0" smtClean="0"/>
              <a:t>1-2 p.47</a:t>
            </a:r>
            <a:r>
              <a:rPr lang="ja-JP" altLang="en-US" sz="3200" dirty="0" smtClean="0"/>
              <a:t>）</a:t>
            </a:r>
            <a:endParaRPr kumimoji="1" lang="ja-JP" altLang="en-US" sz="3200" dirty="0"/>
          </a:p>
        </p:txBody>
      </p:sp>
      <p:sp>
        <p:nvSpPr>
          <p:cNvPr id="23" name="テキスト ボックス 2"/>
          <p:cNvSpPr txBox="1">
            <a:spLocks noChangeArrowheads="1"/>
          </p:cNvSpPr>
          <p:nvPr/>
        </p:nvSpPr>
        <p:spPr bwMode="auto">
          <a:xfrm>
            <a:off x="184149" y="5575869"/>
            <a:ext cx="8640000" cy="104264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accent1"/>
            </a:solidFill>
            <a:miter lim="800000"/>
            <a:headEnd/>
            <a:tailEnd/>
          </a:ln>
        </p:spPr>
        <p:txBody>
          <a:bodyPr rot="0" vert="horz" wrap="square" lIns="0" tIns="45720" rIns="108000" bIns="45720" anchor="t" anchorCtr="0">
            <a:noAutofit/>
          </a:bodyPr>
          <a:lstStyle/>
          <a:p>
            <a:pPr marL="133350" indent="-133350" algn="just">
              <a:lnSpc>
                <a:spcPts val="1800"/>
              </a:lnSpc>
              <a:spcAft>
                <a:spcPts val="0"/>
              </a:spcAft>
            </a:pPr>
            <a:r>
              <a:rPr lang="ja-JP" altLang="en-US" sz="1600" kern="100" dirty="0" smtClean="0">
                <a:latin typeface="Century" panose="020406040505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600" kern="100" dirty="0" smtClean="0">
                <a:latin typeface="Century" panose="020406040505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2060</a:t>
            </a:r>
            <a:r>
              <a:rPr lang="ja-JP" altLang="en-US" sz="1600" kern="100" dirty="0" smtClean="0">
                <a:latin typeface="Century" panose="020406040505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年も松伏</a:t>
            </a:r>
            <a:r>
              <a:rPr lang="ja-JP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町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を自律的・自立的な都市として存続させ</a:t>
            </a:r>
            <a:r>
              <a:rPr lang="ja-JP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、発展させていく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ためには</a:t>
            </a:r>
            <a:r>
              <a:rPr lang="ja-JP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ja-JP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美しい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自然環境や豊かな子育て環境といった</a:t>
            </a:r>
            <a:r>
              <a:rPr lang="ja-JP" altLang="ja-JP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まちの強み</a:t>
            </a:r>
            <a:r>
              <a:rPr lang="ja-JP" altLang="ja-JP" sz="16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r>
              <a:rPr lang="ja-JP" altLang="en-US" sz="16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活かし</a:t>
            </a:r>
            <a:r>
              <a:rPr lang="ja-JP" altLang="ja-JP" sz="16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て</a:t>
            </a:r>
            <a:r>
              <a:rPr lang="ja-JP" altLang="ja-JP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いく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一方で、就業の場の不足や交通利便性等の</a:t>
            </a:r>
            <a:r>
              <a:rPr lang="ja-JP" altLang="ja-JP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弱みの改善・克服を</a:t>
            </a:r>
            <a:r>
              <a:rPr lang="ja-JP" altLang="ja-JP" sz="16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図</a:t>
            </a:r>
            <a:r>
              <a:rPr lang="ja-JP" altLang="en-US" sz="16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る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必要があります。また町の魅力をつくりだし、　ＰＲすることで、</a:t>
            </a:r>
            <a:r>
              <a:rPr lang="ja-JP" altLang="en-US" sz="16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町を知ってもらう機会を増やす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必要があります。</a:t>
            </a:r>
            <a:endParaRPr lang="ja-JP" sz="16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8424000" y="6278400"/>
            <a:ext cx="1064525" cy="6550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３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184149" y="3631881"/>
            <a:ext cx="8640000" cy="1820611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1600" dirty="0" smtClean="0">
                <a:latin typeface="+mn-ea"/>
                <a:cs typeface="メイリオ" panose="020B0604030504040204" pitchFamily="50" charset="-128"/>
              </a:rPr>
              <a:t>2060</a:t>
            </a:r>
            <a:r>
              <a:rPr lang="ja-JP" altLang="en-US" sz="1600" dirty="0" smtClean="0">
                <a:latin typeface="+mn-ea"/>
                <a:cs typeface="メイリオ" panose="020B0604030504040204" pitchFamily="50" charset="-128"/>
              </a:rPr>
              <a:t>年までに必要とされる対応策</a:t>
            </a:r>
            <a:endParaRPr kumimoji="1" lang="ja-JP" altLang="en-US" sz="1600" dirty="0"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324000" y="4164048"/>
            <a:ext cx="8280000" cy="30646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魅力</a:t>
            </a:r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ある田園都市の形成</a:t>
            </a:r>
          </a:p>
        </p:txBody>
      </p:sp>
      <p:sp>
        <p:nvSpPr>
          <p:cNvPr id="18" name="角丸四角形 17"/>
          <p:cNvSpPr/>
          <p:nvPr/>
        </p:nvSpPr>
        <p:spPr>
          <a:xfrm>
            <a:off x="324000" y="4581013"/>
            <a:ext cx="8280000" cy="30646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先進的プロモーション都市の形成</a:t>
            </a:r>
          </a:p>
        </p:txBody>
      </p:sp>
      <p:sp>
        <p:nvSpPr>
          <p:cNvPr id="19" name="角丸四角形 18"/>
          <p:cNvSpPr/>
          <p:nvPr/>
        </p:nvSpPr>
        <p:spPr>
          <a:xfrm>
            <a:off x="324000" y="4997978"/>
            <a:ext cx="8280000" cy="30646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魅力にあふれ子育てをしたくなるまちの</a:t>
            </a:r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形成</a:t>
            </a:r>
            <a:endParaRPr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下矢印 2"/>
          <p:cNvSpPr/>
          <p:nvPr/>
        </p:nvSpPr>
        <p:spPr>
          <a:xfrm>
            <a:off x="3850078" y="3103246"/>
            <a:ext cx="1152228" cy="4723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角丸四角形 25"/>
          <p:cNvSpPr/>
          <p:nvPr/>
        </p:nvSpPr>
        <p:spPr>
          <a:xfrm>
            <a:off x="3056965" y="1245318"/>
            <a:ext cx="2695114" cy="174186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000"/>
              </a:lnSpc>
              <a:spcAft>
                <a:spcPts val="0"/>
              </a:spcAft>
            </a:pPr>
            <a:r>
              <a:rPr lang="ja-JP" sz="1400" b="1" kern="100" dirty="0">
                <a:solidFill>
                  <a:srgbClr val="000000"/>
                </a:solidFill>
                <a:effectLst/>
                <a:ea typeface="メイリオ" panose="020B0604030504040204" pitchFamily="50" charset="-128"/>
                <a:cs typeface="Times New Roman" panose="02020603050405020304" pitchFamily="18" charset="0"/>
              </a:rPr>
              <a:t>＜松伏町の弱みを克服する</a:t>
            </a:r>
            <a:r>
              <a:rPr lang="ja-JP" sz="1400" b="1" kern="100" dirty="0" smtClean="0">
                <a:solidFill>
                  <a:srgbClr val="000000"/>
                </a:solidFill>
                <a:effectLst/>
                <a:ea typeface="メイリオ" panose="020B0604030504040204" pitchFamily="50" charset="-128"/>
                <a:cs typeface="Times New Roman" panose="02020603050405020304" pitchFamily="18" charset="0"/>
              </a:rPr>
              <a:t>＞</a:t>
            </a:r>
            <a:r>
              <a:rPr lang="en-US" altLang="ja-JP" sz="1400" b="1" kern="100" dirty="0" smtClean="0">
                <a:solidFill>
                  <a:srgbClr val="000000"/>
                </a:solidFill>
                <a:effectLst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1500"/>
              </a:lnSpc>
            </a:pPr>
            <a:r>
              <a:rPr lang="ja-JP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〇就業の場の不足</a:t>
            </a:r>
          </a:p>
          <a:p>
            <a:pPr>
              <a:lnSpc>
                <a:spcPts val="1500"/>
              </a:lnSpc>
            </a:pPr>
            <a:r>
              <a:rPr lang="ja-JP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〇子育てと両立</a:t>
            </a:r>
            <a:r>
              <a:rPr lang="ja-JP" altLang="ja-JP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できる就労環</a:t>
            </a:r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ja-JP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境の不足</a:t>
            </a:r>
            <a:endParaRPr lang="ja-JP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〇鉄道駅の</a:t>
            </a:r>
            <a:r>
              <a:rPr lang="ja-JP" altLang="ja-JP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不在</a:t>
            </a:r>
          </a:p>
        </p:txBody>
      </p:sp>
      <p:sp>
        <p:nvSpPr>
          <p:cNvPr id="27" name="角丸四角形 26"/>
          <p:cNvSpPr/>
          <p:nvPr/>
        </p:nvSpPr>
        <p:spPr>
          <a:xfrm>
            <a:off x="324000" y="1249564"/>
            <a:ext cx="2664000" cy="173761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000"/>
              </a:lnSpc>
              <a:spcAft>
                <a:spcPts val="0"/>
              </a:spcAft>
            </a:pPr>
            <a:r>
              <a:rPr lang="ja-JP" sz="1400" b="1" kern="100" dirty="0" smtClean="0">
                <a:solidFill>
                  <a:schemeClr val="tx1"/>
                </a:solidFill>
                <a:effectLst/>
                <a:ea typeface="メイリオ" panose="020B0604030504040204" pitchFamily="50" charset="-128"/>
                <a:cs typeface="Times New Roman" panose="02020603050405020304" pitchFamily="18" charset="0"/>
              </a:rPr>
              <a:t>＜松伏町の強みを</a:t>
            </a:r>
            <a:r>
              <a:rPr lang="ja-JP" altLang="en-US" sz="1400" b="1" kern="100" dirty="0" smtClean="0">
                <a:solidFill>
                  <a:schemeClr val="tx1"/>
                </a:solidFill>
                <a:effectLst/>
                <a:ea typeface="メイリオ" panose="020B0604030504040204" pitchFamily="50" charset="-128"/>
                <a:cs typeface="Times New Roman" panose="02020603050405020304" pitchFamily="18" charset="0"/>
              </a:rPr>
              <a:t>活かす</a:t>
            </a:r>
            <a:r>
              <a:rPr lang="ja-JP" sz="1400" b="1" kern="100" dirty="0" smtClean="0">
                <a:solidFill>
                  <a:schemeClr val="tx1"/>
                </a:solidFill>
                <a:effectLst/>
                <a:ea typeface="メイリオ" panose="020B0604030504040204" pitchFamily="50" charset="-128"/>
                <a:cs typeface="Times New Roman" panose="02020603050405020304" pitchFamily="18" charset="0"/>
              </a:rPr>
              <a:t>＞</a:t>
            </a:r>
            <a:endParaRPr lang="en-US" altLang="ja-JP" sz="1400" b="1" kern="100" dirty="0" smtClean="0">
              <a:solidFill>
                <a:schemeClr val="tx1"/>
              </a:solidFill>
              <a:effectLst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ja-JP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〇美しい自然環境（田園</a:t>
            </a:r>
            <a:r>
              <a:rPr lang="ja-JP" altLang="ja-JP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ja-JP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水辺等）</a:t>
            </a:r>
            <a:endParaRPr lang="ja-JP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〇子育て環境（閑静な</a:t>
            </a:r>
            <a:r>
              <a:rPr lang="ja-JP" altLang="ja-JP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住環</a:t>
            </a:r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ja-JP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境・治安</a:t>
            </a:r>
            <a:r>
              <a:rPr lang="ja-JP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ja-JP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物価・教育環</a:t>
            </a:r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ja-JP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境</a:t>
            </a:r>
            <a:r>
              <a:rPr lang="ja-JP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等）</a:t>
            </a:r>
          </a:p>
          <a:p>
            <a:pPr>
              <a:lnSpc>
                <a:spcPts val="1500"/>
              </a:lnSpc>
            </a:pPr>
            <a:r>
              <a:rPr lang="ja-JP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〇周辺都市と比較して</a:t>
            </a:r>
            <a:r>
              <a:rPr lang="ja-JP" altLang="ja-JP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強い</a:t>
            </a:r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ja-JP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農業</a:t>
            </a:r>
            <a:endParaRPr lang="ja-JP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5873057" y="1229099"/>
            <a:ext cx="2844000" cy="1753111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000"/>
              </a:lnSpc>
              <a:spcAft>
                <a:spcPts val="0"/>
              </a:spcAft>
            </a:pPr>
            <a:r>
              <a:rPr lang="ja-JP" sz="1400" b="1" kern="100" dirty="0" smtClean="0">
                <a:solidFill>
                  <a:srgbClr val="000000"/>
                </a:solidFill>
                <a:effectLst/>
                <a:ea typeface="メイリオ" panose="020B0604030504040204" pitchFamily="50" charset="-128"/>
                <a:cs typeface="Times New Roman" panose="02020603050405020304" pitchFamily="18" charset="0"/>
              </a:rPr>
              <a:t>＜</a:t>
            </a:r>
            <a:r>
              <a:rPr lang="ja-JP" altLang="en-US" sz="1400" b="1" kern="100" dirty="0" smtClean="0">
                <a:solidFill>
                  <a:srgbClr val="000000"/>
                </a:solidFill>
                <a:effectLst/>
                <a:ea typeface="メイリオ" panose="020B0604030504040204" pitchFamily="50" charset="-128"/>
                <a:cs typeface="Times New Roman" panose="02020603050405020304" pitchFamily="18" charset="0"/>
              </a:rPr>
              <a:t>魅力を宣伝する</a:t>
            </a:r>
            <a:r>
              <a:rPr lang="ja-JP" sz="1400" b="1" kern="100" dirty="0" smtClean="0">
                <a:solidFill>
                  <a:srgbClr val="000000"/>
                </a:solidFill>
                <a:effectLst/>
                <a:ea typeface="メイリオ" panose="020B0604030504040204" pitchFamily="50" charset="-128"/>
                <a:cs typeface="Times New Roman" panose="02020603050405020304" pitchFamily="18" charset="0"/>
              </a:rPr>
              <a:t>＞</a:t>
            </a:r>
            <a:endParaRPr lang="en-US" altLang="ja-JP" sz="1400" b="1" kern="100" dirty="0" smtClean="0">
              <a:solidFill>
                <a:srgbClr val="000000"/>
              </a:solidFill>
              <a:effectLst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ja-JP" altLang="ja-JP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町が持つ資源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等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把握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・整理</a:t>
            </a:r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多様なメディアにより内外に</a:t>
            </a:r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発信していく「町の宣伝（シ</a:t>
            </a:r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ティプロモーション）</a:t>
            </a:r>
            <a:r>
              <a:rPr lang="en-US" altLang="ja-JP" sz="1400" b="1" kern="100" dirty="0" smtClean="0">
                <a:solidFill>
                  <a:srgbClr val="000000"/>
                </a:solidFill>
                <a:effectLst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30191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0"/>
            <a:ext cx="9144000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4149" y="111917"/>
            <a:ext cx="9228791" cy="521231"/>
          </a:xfrm>
        </p:spPr>
        <p:txBody>
          <a:bodyPr>
            <a:noAutofit/>
          </a:bodyPr>
          <a:lstStyle/>
          <a:p>
            <a:r>
              <a:rPr kumimoji="1" lang="ja-JP" altLang="en-US" sz="3200" dirty="0" smtClean="0"/>
              <a:t>将来人口の推計パター</a:t>
            </a:r>
            <a:r>
              <a:rPr lang="ja-JP" altLang="en-US" sz="3200" dirty="0" smtClean="0"/>
              <a:t>ン（</a:t>
            </a:r>
            <a:r>
              <a:rPr lang="ja-JP" altLang="en-US" sz="3200" dirty="0"/>
              <a:t>資料</a:t>
            </a:r>
            <a:r>
              <a:rPr lang="en-US" altLang="ja-JP" sz="3200" dirty="0" smtClean="0"/>
              <a:t>1-2 p.48-52</a:t>
            </a:r>
            <a:r>
              <a:rPr lang="ja-JP" altLang="en-US" sz="3200" dirty="0" smtClean="0"/>
              <a:t>）</a:t>
            </a:r>
            <a:endParaRPr kumimoji="1" lang="ja-JP" altLang="en-US" sz="3200" dirty="0"/>
          </a:p>
        </p:txBody>
      </p:sp>
      <p:sp>
        <p:nvSpPr>
          <p:cNvPr id="26" name="テキスト ボックス 2"/>
          <p:cNvSpPr txBox="1">
            <a:spLocks noChangeArrowheads="1"/>
          </p:cNvSpPr>
          <p:nvPr/>
        </p:nvSpPr>
        <p:spPr bwMode="auto">
          <a:xfrm>
            <a:off x="184150" y="5952565"/>
            <a:ext cx="8640000" cy="7806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accent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133350" indent="-133350" algn="just">
              <a:lnSpc>
                <a:spcPts val="1800"/>
              </a:lnSpc>
              <a:spcAft>
                <a:spcPts val="0"/>
              </a:spcAft>
            </a:pPr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松伏町の人口減少の要因として、「出生率」と「転入転出」が挙げられます。そこで、</a:t>
            </a:r>
            <a:r>
              <a:rPr lang="en-US" altLang="ja-JP" sz="16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2060</a:t>
            </a:r>
            <a:r>
              <a:rPr lang="ja-JP" altLang="en-US" sz="16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</a:t>
            </a:r>
            <a:r>
              <a:rPr lang="ja-JP" altLang="en-US" sz="16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向け、しかるべき手段を講じた場合において、実現</a:t>
            </a:r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が見込める出生率の上昇及び、移動率の上昇を仮定</a:t>
            </a:r>
            <a:r>
              <a:rPr lang="ja-JP" altLang="en-US" sz="16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した際の総人口を算出します。</a:t>
            </a:r>
            <a:endParaRPr lang="en-US" altLang="ja-JP" sz="1600" kern="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8424000" y="6278400"/>
            <a:ext cx="1064525" cy="6550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４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309441787"/>
              </p:ext>
            </p:extLst>
          </p:nvPr>
        </p:nvGraphicFramePr>
        <p:xfrm>
          <a:off x="184151" y="1106914"/>
          <a:ext cx="8640000" cy="4734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8" name="タイトル 1"/>
          <p:cNvSpPr txBox="1">
            <a:spLocks/>
          </p:cNvSpPr>
          <p:nvPr/>
        </p:nvSpPr>
        <p:spPr>
          <a:xfrm>
            <a:off x="184150" y="940714"/>
            <a:ext cx="7273304" cy="332399"/>
          </a:xfrm>
          <a:prstGeom prst="rect">
            <a:avLst/>
          </a:prstGeom>
        </p:spPr>
        <p:txBody>
          <a:bodyPr vert="horz" wrap="square" lIns="91440" tIns="0" rIns="9144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b="1" dirty="0" smtClean="0"/>
              <a:t>人口</a:t>
            </a:r>
            <a:r>
              <a:rPr lang="ja-JP" altLang="en-US" sz="1200" b="1" dirty="0"/>
              <a:t>試算</a:t>
            </a:r>
            <a:r>
              <a:rPr lang="ja-JP" altLang="en-US" sz="1200" b="1" dirty="0" smtClean="0"/>
              <a:t>（</a:t>
            </a:r>
            <a:r>
              <a:rPr lang="ja-JP" altLang="ja-JP" sz="1200" b="1" dirty="0"/>
              <a:t>国勢調査及び国立社会保障人口問題研究所</a:t>
            </a:r>
            <a:r>
              <a:rPr lang="ja-JP" altLang="en-US" sz="1200" b="1" dirty="0"/>
              <a:t>推計</a:t>
            </a:r>
            <a:r>
              <a:rPr lang="ja-JP" altLang="ja-JP" sz="1200" b="1" dirty="0"/>
              <a:t>より作成</a:t>
            </a:r>
            <a:r>
              <a:rPr lang="ja-JP" altLang="en-US" sz="1200" b="1" dirty="0"/>
              <a:t>）</a:t>
            </a:r>
          </a:p>
          <a:p>
            <a:endParaRPr lang="en-US" altLang="ja-JP" sz="12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110177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4904</TotalTime>
  <Words>1037</Words>
  <Application>Microsoft Office PowerPoint</Application>
  <PresentationFormat>画面に合わせる (4:3)</PresentationFormat>
  <Paragraphs>123</Paragraphs>
  <Slides>5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Office テーマ</vt:lpstr>
      <vt:lpstr>松伏町 人口ビジョン</vt:lpstr>
      <vt:lpstr>松伏町の人口に関する将来の動向（資料1-2 p.40-44等）</vt:lpstr>
      <vt:lpstr>将来人口の変化が松伏町に与える影響（資料1-2 p.45-46等）</vt:lpstr>
      <vt:lpstr>松伏町が目指すべき将来の方向性（資料1-2 p.47）</vt:lpstr>
      <vt:lpstr>将来人口の推計パターン（資料1-2 p.48-52）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昭和㈱樋口智哉</dc:creator>
  <cp:lastModifiedBy>Administrator</cp:lastModifiedBy>
  <cp:revision>401</cp:revision>
  <cp:lastPrinted>2015-11-01T23:57:14Z</cp:lastPrinted>
  <dcterms:created xsi:type="dcterms:W3CDTF">2015-07-30T04:15:22Z</dcterms:created>
  <dcterms:modified xsi:type="dcterms:W3CDTF">2016-02-18T03:26:59Z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